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6" r:id="rId1"/>
  </p:sldMasterIdLst>
  <p:notesMasterIdLst>
    <p:notesMasterId r:id="rId28"/>
  </p:notesMasterIdLst>
  <p:handoutMasterIdLst>
    <p:handoutMasterId r:id="rId29"/>
  </p:handoutMasterIdLst>
  <p:sldIdLst>
    <p:sldId id="262" r:id="rId2"/>
    <p:sldId id="256" r:id="rId3"/>
    <p:sldId id="263" r:id="rId4"/>
    <p:sldId id="257" r:id="rId5"/>
    <p:sldId id="275" r:id="rId6"/>
    <p:sldId id="273" r:id="rId7"/>
    <p:sldId id="267" r:id="rId8"/>
    <p:sldId id="268" r:id="rId9"/>
    <p:sldId id="269" r:id="rId10"/>
    <p:sldId id="272" r:id="rId11"/>
    <p:sldId id="265" r:id="rId12"/>
    <p:sldId id="274" r:id="rId13"/>
    <p:sldId id="266" r:id="rId14"/>
    <p:sldId id="280" r:id="rId15"/>
    <p:sldId id="282" r:id="rId16"/>
    <p:sldId id="279" r:id="rId17"/>
    <p:sldId id="283" r:id="rId18"/>
    <p:sldId id="278" r:id="rId19"/>
    <p:sldId id="288" r:id="rId20"/>
    <p:sldId id="285" r:id="rId21"/>
    <p:sldId id="290" r:id="rId22"/>
    <p:sldId id="289" r:id="rId23"/>
    <p:sldId id="286" r:id="rId24"/>
    <p:sldId id="284" r:id="rId25"/>
    <p:sldId id="291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0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5185" autoAdjust="0"/>
  </p:normalViewPr>
  <p:slideViewPr>
    <p:cSldViewPr snapToObjects="1">
      <p:cViewPr varScale="1">
        <p:scale>
          <a:sx n="78" d="100"/>
          <a:sy n="78" d="100"/>
        </p:scale>
        <p:origin x="-16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53" d="100"/>
          <a:sy n="53" d="100"/>
        </p:scale>
        <p:origin x="-1680" y="-96"/>
      </p:cViewPr>
      <p:guideLst>
        <p:guide orient="horz" pos="2880"/>
        <p:guide pos="2160"/>
      </p:guideLst>
    </p:cSldViewPr>
  </p:notesViewPr>
  <p:gridSpacing cx="60128" cy="6012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075FD-F5DB-4BF1-8FE9-9E65FF3217C2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CC223-DEE3-4086-92AE-0D3A41A3EEF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553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9CE63-98A5-44D1-8B29-991491D0A3AC}" type="datetimeFigureOut">
              <a:rPr lang="cs-CZ" smtClean="0"/>
              <a:pPr/>
              <a:t>10.3.2016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00A07-D55D-49CC-9AD6-1F39DFCF323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91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0A07-D55D-49CC-9AD6-1F39DFCF3239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0A07-D55D-49CC-9AD6-1F39DFCF3239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0A07-D55D-49CC-9AD6-1F39DFCF3239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9160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900A07-D55D-49CC-9AD6-1F39DFCF3239}" type="slidenum">
              <a:rPr lang="cs-CZ" smtClean="0"/>
              <a:pPr/>
              <a:t>23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0" y="1"/>
            <a:ext cx="9144000" cy="685799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800" b="0" i="0" u="none" strike="noStrike" kern="120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                                   Základní</a:t>
            </a:r>
            <a:r>
              <a:rPr lang="cs-CZ" sz="1800" b="0" i="0" u="none" strike="noStrike" kern="1200" baseline="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 škola a gymnázium Vítkov</a:t>
            </a:r>
            <a:endParaRPr lang="cs-CZ" sz="1800" b="0" i="0" u="none" strike="noStrike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r>
              <a:rPr lang="cs-CZ" sz="1800" b="0" i="0" u="none" strike="noStrike" kern="120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                                   příspěvková organizace</a:t>
            </a:r>
            <a:endParaRPr lang="cs-CZ" sz="1800" b="0" i="0" u="none" strike="noStrike" kern="1200" dirty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endParaRPr lang="cs-CZ" dirty="0"/>
          </a:p>
        </p:txBody>
      </p:sp>
      <p:pic>
        <p:nvPicPr>
          <p:cNvPr id="13313" name="Picture 1" descr="C:\Users\BARON\Desktop\stažený soubor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69901" y="412750"/>
            <a:ext cx="2413000" cy="1602863"/>
          </a:xfrm>
          <a:prstGeom prst="rect">
            <a:avLst/>
          </a:prstGeom>
          <a:noFill/>
        </p:spPr>
      </p:pic>
      <p:pic>
        <p:nvPicPr>
          <p:cNvPr id="13314" name="Picture 2" descr="C:\Users\BARON\Desktop\5607-zo-a-g-vitkov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922338" y="4937125"/>
            <a:ext cx="952500" cy="762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9B522-6F9F-4A73-B228-2C7FB8986C1D}" type="slidenum">
              <a:rPr lang="cs-CZ" smtClean="0"/>
              <a:pPr/>
              <a:t>‹#›</a:t>
            </a:fld>
            <a:endParaRPr lang="cs-CZ" dirty="0"/>
          </a:p>
        </p:txBody>
      </p:sp>
      <p:sp useBgFill="1"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 rot="10800000" flipV="1">
            <a:off x="0" y="-2"/>
            <a:ext cx="9144000" cy="685800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smtClean="0"/>
              <a:t>Klepnutím lze upravit styl předlohy </a:t>
            </a:r>
            <a:r>
              <a:rPr lang="cs-CZ" dirty="0" err="1" smtClean="0"/>
              <a:t>nadpsisů</a:t>
            </a:r>
            <a:r>
              <a:rPr lang="cs-CZ" dirty="0" smtClean="0"/>
              <a:t>.</a:t>
            </a:r>
            <a:endParaRPr lang="cs-CZ" dirty="0"/>
          </a:p>
        </p:txBody>
      </p:sp>
      <p:pic>
        <p:nvPicPr>
          <p:cNvPr id="1026" name="Picture 2" descr="C:\Users\BARON\Desktop\Desatero-budoucího-prvňáčka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 userDrawn="1"/>
        </p:nvSpPr>
        <p:spPr>
          <a:xfrm>
            <a:off x="1" y="-1"/>
            <a:ext cx="9299574" cy="6866204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lIns="288000" bIns="2304000" rtlCol="0">
            <a:spAutoFit/>
          </a:bodyPr>
          <a:lstStyle/>
          <a:p>
            <a:endParaRPr lang="cs-CZ" sz="2000" b="0" i="1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cs-CZ" sz="2000" b="1" i="1" kern="120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Vaše</a:t>
            </a:r>
            <a:r>
              <a:rPr lang="cs-CZ" sz="2000" b="1" i="1" kern="1200" baseline="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 dítě by mělo být</a:t>
            </a:r>
            <a:endParaRPr lang="cs-CZ" sz="2000" b="1" i="1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cs-CZ" sz="2000" b="0" i="1" kern="120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dostatečně fyzicky a pohybově vyspělé,</a:t>
            </a:r>
            <a:r>
              <a:rPr lang="cs-CZ" sz="2000" b="0" i="1" kern="1200" baseline="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000" b="0" i="1" kern="120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vědomě ovládat své tělo, být samostatné</a:t>
            </a:r>
            <a:r>
              <a:rPr lang="cs-CZ" sz="2000" b="0" i="1" kern="1200" baseline="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 </a:t>
            </a:r>
            <a:r>
              <a:rPr lang="cs-CZ" sz="2000" b="0" i="1" kern="120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v </a:t>
            </a:r>
            <a:r>
              <a:rPr lang="cs-CZ" sz="2000" b="0" i="1" kern="1200" dirty="0" err="1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sebeobsluze</a:t>
            </a:r>
            <a:r>
              <a:rPr lang="cs-CZ" sz="2000" b="0" i="1" kern="120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.</a:t>
            </a:r>
            <a:r>
              <a:rPr lang="cs-CZ" sz="2000" b="0" i="1" kern="1200" baseline="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 Mělo by umět</a:t>
            </a:r>
            <a:endParaRPr lang="cs-CZ" sz="2000" b="0" i="1" kern="1200" dirty="0" smtClean="0">
              <a:solidFill>
                <a:srgbClr val="160214"/>
              </a:solidFill>
              <a:latin typeface="+mn-lt"/>
              <a:ea typeface="+mn-ea"/>
              <a:cs typeface="+mn-cs"/>
            </a:endParaRPr>
          </a:p>
          <a:p>
            <a:pPr algn="l"/>
            <a:r>
              <a:rPr lang="cs-CZ" sz="3200" b="1" i="1" kern="120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oblékat se, obouvat, </a:t>
            </a:r>
          </a:p>
          <a:p>
            <a:pPr algn="l"/>
            <a:r>
              <a:rPr lang="cs-CZ" sz="3200" b="1" i="1" kern="120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správně stolovat,</a:t>
            </a:r>
          </a:p>
          <a:p>
            <a:pPr algn="l"/>
            <a:r>
              <a:rPr lang="cs-CZ" sz="3200" b="1" i="1" kern="120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zvládat osobní hygienu, </a:t>
            </a:r>
          </a:p>
          <a:p>
            <a:pPr algn="l"/>
            <a:r>
              <a:rPr lang="cs-CZ" sz="3200" b="1" i="1" kern="120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drobný úklid,</a:t>
            </a:r>
          </a:p>
          <a:p>
            <a:pPr algn="l"/>
            <a:r>
              <a:rPr lang="cs-CZ" sz="3200" b="1" i="1" kern="120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udržovat pořádek.</a:t>
            </a:r>
          </a:p>
          <a:p>
            <a:pPr algn="l"/>
            <a:r>
              <a:rPr lang="cs-CZ" sz="3200" i="1" kern="1200" dirty="0" smtClean="0">
                <a:solidFill>
                  <a:srgbClr val="160214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endParaRPr lang="cs-CZ" sz="2000" i="1" dirty="0">
              <a:solidFill>
                <a:srgbClr val="160214"/>
              </a:solidFill>
            </a:endParaRPr>
          </a:p>
        </p:txBody>
      </p:sp>
      <p:sp>
        <p:nvSpPr>
          <p:cNvPr id="12290" name="AutoShape 2" descr="https://encrypted-tbn3.gstatic.com/images?q=tbn:ANd9GcRdzN7YoHBZc618DDwj-OYbW1bIkcrwTbbEhAob4bdxQPCkG_GN_w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292" name="AutoShape 4" descr="https://encrypted-tbn3.gstatic.com/images?q=tbn:ANd9GcRdzN7YoHBZc618DDwj-OYbW1bIkcrwTbbEhAob4bdxQPCkG_GN_w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2294" name="Picture 6" descr="http://www.msdolnilhota.cz/userFiles/do-skoly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506898" y="4533931"/>
            <a:ext cx="1184025" cy="1790669"/>
          </a:xfrm>
          <a:prstGeom prst="rect">
            <a:avLst/>
          </a:prstGeom>
          <a:noFill/>
        </p:spPr>
      </p:pic>
      <p:pic>
        <p:nvPicPr>
          <p:cNvPr id="12303" name="Picture 15" descr="C:\Users\BARON\Desktop\young-girl-in-winter-clothes_91089959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08900" y="1317624"/>
            <a:ext cx="1184025" cy="1508125"/>
          </a:xfrm>
          <a:prstGeom prst="rect">
            <a:avLst/>
          </a:prstGeom>
          <a:noFill/>
        </p:spPr>
      </p:pic>
      <p:pic>
        <p:nvPicPr>
          <p:cNvPr id="12304" name="Picture 16" descr="C:\Users\BARON\Desktop\obchod-tescoma-1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750" y="2644774"/>
            <a:ext cx="1125149" cy="1444427"/>
          </a:xfrm>
          <a:prstGeom prst="rect">
            <a:avLst/>
          </a:prstGeom>
          <a:noFill/>
        </p:spPr>
      </p:pic>
      <p:pic>
        <p:nvPicPr>
          <p:cNvPr id="12306" name="Picture 18" descr="C:\Users\BARON\Desktop\depositphotos_13917352-Cartoon-Boy-Washing-His-Hands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098675" y="4213004"/>
            <a:ext cx="1393041" cy="2111596"/>
          </a:xfrm>
          <a:prstGeom prst="rect">
            <a:avLst/>
          </a:prstGeom>
          <a:noFill/>
        </p:spPr>
      </p:pic>
      <p:pic>
        <p:nvPicPr>
          <p:cNvPr id="12307" name="Picture 19" descr="C:\Users\BARON\Desktop\13495589-zub-kreslená-postavička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460374" y="4089202"/>
            <a:ext cx="1104901" cy="1702038"/>
          </a:xfrm>
          <a:prstGeom prst="rect">
            <a:avLst/>
          </a:prstGeom>
          <a:noFill/>
        </p:spPr>
      </p:pic>
      <p:pic>
        <p:nvPicPr>
          <p:cNvPr id="12308" name="Picture 20" descr="C:\Users\BARON\Desktop\stažený soubor (1).jp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968750" y="4089202"/>
            <a:ext cx="2205024" cy="223539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/>
          <a:lstStyle>
            <a:lvl1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sz="3200"/>
            </a:lvl1pPr>
            <a:extLst/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cs-CZ" dirty="0" smtClean="0"/>
              <a:t>lze upravit styl předlohy nadpisů.</a:t>
            </a:r>
            <a:endParaRPr kumimoji="0"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5BB4C3C-798C-49D2-B2B1-2393E35A290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4344" name="Rectangle 8"/>
          <p:cNvSpPr>
            <a:spLocks noGrp="1" noChangeArrowheads="1"/>
          </p:cNvSpPr>
          <p:nvPr>
            <p:ph sz="half" idx="1" hasCustomPrompt="1"/>
          </p:nvPr>
        </p:nvSpPr>
        <p:spPr bwMode="auto">
          <a:xfrm>
            <a:off x="514350" y="530225"/>
            <a:ext cx="6772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050"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cs-CZ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bdélník 12"/>
          <p:cNvSpPr/>
          <p:nvPr userDrawn="1"/>
        </p:nvSpPr>
        <p:spPr>
          <a:xfrm>
            <a:off x="0" y="0"/>
            <a:ext cx="9372600" cy="68580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bIns="158400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1" i="0" u="none" strike="noStrike" cap="none" spc="0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 userDrawn="1"/>
        </p:nvSpPr>
        <p:spPr bwMode="auto">
          <a:xfrm>
            <a:off x="288924" y="530225"/>
            <a:ext cx="8855075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Žák by měl zvládat koordinaci ruky a oka, jemnou motoriku, pravolevou orientaci</a:t>
            </a:r>
            <a:r>
              <a:rPr kumimoji="0" lang="cs-CZ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Arial" pitchFamily="34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Umí zacházet s předměty denní potřeby, hračkami, pomůckami, stavebnicemi.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32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+mn-lt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Drží správně tužku, umí napodobit základní geometrické obrazce a různé tvary.</a:t>
            </a:r>
            <a:r>
              <a:rPr kumimoji="0" lang="cs-CZ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cs-CZ" sz="32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cs-CZ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C:\Users\BARON\Desktop\stavebnice-drevene--barevne-kostky-50-ks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610866" y="2162175"/>
            <a:ext cx="1474923" cy="1164838"/>
          </a:xfrm>
          <a:prstGeom prst="rect">
            <a:avLst/>
          </a:prstGeom>
          <a:noFill/>
        </p:spPr>
      </p:pic>
      <p:pic>
        <p:nvPicPr>
          <p:cNvPr id="22531" name="Picture 3" descr="C:\Users\BARON\Desktop\images.jp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873625" y="4980827"/>
            <a:ext cx="2006600" cy="1219200"/>
          </a:xfrm>
          <a:prstGeom prst="rect">
            <a:avLst/>
          </a:prstGeom>
          <a:noFill/>
        </p:spPr>
      </p:pic>
      <p:pic>
        <p:nvPicPr>
          <p:cNvPr id="22532" name="Picture 4" descr="C:\Users\BARON\Desktop\stažený soubor.jp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610865" y="4980827"/>
            <a:ext cx="1474924" cy="12239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aoblený obdélník 8"/>
          <p:cNvSpPr/>
          <p:nvPr/>
        </p:nvSpPr>
        <p:spPr>
          <a:xfrm>
            <a:off x="418596" y="434162"/>
            <a:ext cx="8306809" cy="599523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5BB4C3C-798C-49D2-B2B1-2393E35A2907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-500098" y="0"/>
            <a:ext cx="9644098" cy="685800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  <a:scene3d>
            <a:camera prst="orthographicFront"/>
            <a:lightRig rig="threePt" dir="t"/>
          </a:scene3d>
          <a:sp3d>
            <a:bevelT w="12700"/>
          </a:sp3d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endParaRPr kumimoji="0" lang="cs-CZ" dirty="0" smtClean="0"/>
          </a:p>
          <a:p>
            <a:pPr lvl="0" eaLnBrk="1" latinLnBrk="0" hangingPunct="1"/>
            <a:r>
              <a:rPr kumimoji="0" lang="cs-CZ" dirty="0" smtClean="0"/>
              <a:t>   PRO RODIČE</a:t>
            </a:r>
          </a:p>
          <a:p>
            <a:pPr lvl="0" eaLnBrk="1" latinLnBrk="0" hangingPunct="1"/>
            <a:r>
              <a:rPr kumimoji="0" lang="cs-CZ" dirty="0" smtClean="0"/>
              <a:t>   A DĚTI PŘEDŠKOLNÍHO</a:t>
            </a:r>
          </a:p>
          <a:p>
            <a:pPr lvl="0" eaLnBrk="1" latinLnBrk="0" hangingPunct="1"/>
            <a:r>
              <a:rPr kumimoji="0" lang="cs-CZ" dirty="0" smtClean="0"/>
              <a:t>   VĚKU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dirty="0" smtClean="0"/>
              <a:t>   ANEB JAK SE PŘIPRAVIT</a:t>
            </a:r>
          </a:p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cs-CZ" dirty="0" smtClean="0"/>
              <a:t>   NA ŠKOLU</a:t>
            </a:r>
            <a:endParaRPr kumimoji="0" lang="en-US" dirty="0" smtClean="0"/>
          </a:p>
          <a:p>
            <a:pPr lvl="0" eaLnBrk="1" latinLnBrk="0" hangingPunct="1"/>
            <a:endParaRPr kumimoji="0" lang="cs-CZ" dirty="0" smtClean="0"/>
          </a:p>
        </p:txBody>
      </p:sp>
      <p:pic>
        <p:nvPicPr>
          <p:cNvPr id="12" name="Picture 1" descr="C:\Users\BARON\Desktop\sova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710" y="5500702"/>
            <a:ext cx="1143008" cy="114300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82" r:id="rId2"/>
    <p:sldLayoutId id="2147483758" r:id="rId3"/>
    <p:sldLayoutId id="2147483765" r:id="rId4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marR="0" indent="-265176" algn="l" defTabSz="914400" rtl="0" eaLnBrk="1" fontAlgn="auto" latinLnBrk="0" hangingPunct="1">
        <a:lnSpc>
          <a:spcPct val="100000"/>
        </a:lnSpc>
        <a:spcBef>
          <a:spcPts val="250"/>
        </a:spcBef>
        <a:spcAft>
          <a:spcPts val="0"/>
        </a:spcAft>
        <a:buClr>
          <a:schemeClr val="accent1"/>
        </a:buClr>
        <a:buSzPct val="80000"/>
        <a:buFont typeface="Wingdings 2"/>
        <a:buNone/>
        <a:tabLst/>
        <a:defRPr kumimoji="0" sz="4400" b="1" kern="1200" baseline="0">
          <a:solidFill>
            <a:srgbClr val="160214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8.emf"/><Relationship Id="rId5" Type="http://schemas.openxmlformats.org/officeDocument/2006/relationships/oleObject" Target="../embeddings/Microsoft_Word_97_-_2003_Document2.doc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3.doc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9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webhp?sourceid=chrome-instant&amp;ion=1&amp;espv=2&amp;ie=UTF-8" TargetMode="External"/><Relationship Id="rId7" Type="http://schemas.openxmlformats.org/officeDocument/2006/relationships/hyperlink" Target="https://www.google.cz/search?q=poh&#225;dkov&#233;+bytosti" TargetMode="External"/><Relationship Id="rId2" Type="http://schemas.openxmlformats.org/officeDocument/2006/relationships/hyperlink" Target="http://cz.clipart.me/members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gle.cz/search?q=barvy+tvary" TargetMode="External"/><Relationship Id="rId5" Type="http://schemas.openxmlformats.org/officeDocument/2006/relationships/hyperlink" Target="https://www.google.cz/search?q=geometrick&#233;+tvary" TargetMode="External"/><Relationship Id="rId4" Type="http://schemas.openxmlformats.org/officeDocument/2006/relationships/hyperlink" Target="https://www.google.cz/webhp?sourceid=chrome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10291794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pPr lvl="0"/>
            <a:endParaRPr lang="cs-CZ" dirty="0" smtClean="0"/>
          </a:p>
          <a:p>
            <a:pPr lvl="0"/>
            <a:r>
              <a:rPr lang="cs-CZ" dirty="0" smtClean="0"/>
              <a:t>     </a:t>
            </a:r>
          </a:p>
          <a:p>
            <a:pPr lvl="0"/>
            <a:endParaRPr lang="cs-CZ" dirty="0" smtClean="0"/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     </a:t>
            </a:r>
            <a:endParaRPr lang="cs-CZ" dirty="0" smtClean="0"/>
          </a:p>
          <a:p>
            <a:pPr lvl="0"/>
            <a:endParaRPr lang="cs-CZ" sz="2400" b="1" dirty="0">
              <a:solidFill>
                <a:srgbClr val="002060"/>
              </a:solidFill>
            </a:endParaRPr>
          </a:p>
          <a:p>
            <a:pPr lvl="0"/>
            <a:endParaRPr lang="cs-CZ" sz="2400" b="1" dirty="0" smtClean="0">
              <a:solidFill>
                <a:srgbClr val="002060"/>
              </a:solidFill>
            </a:endParaRPr>
          </a:p>
          <a:p>
            <a:pPr lvl="0"/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 </a:t>
            </a:r>
            <a:r>
              <a:rPr lang="cs-CZ" sz="2400" b="1" dirty="0" smtClean="0">
                <a:solidFill>
                  <a:srgbClr val="002060"/>
                </a:solidFill>
              </a:rPr>
              <a:t>PRO </a:t>
            </a:r>
            <a:r>
              <a:rPr lang="cs-CZ" sz="2400" b="1" dirty="0" smtClean="0">
                <a:solidFill>
                  <a:srgbClr val="002060"/>
                </a:solidFill>
              </a:rPr>
              <a:t>RODIČE</a:t>
            </a:r>
          </a:p>
          <a:p>
            <a:pPr lvl="0"/>
            <a:r>
              <a:rPr lang="cs-CZ" sz="2400" b="1" dirty="0" smtClean="0">
                <a:solidFill>
                  <a:srgbClr val="002060"/>
                </a:solidFill>
              </a:rPr>
              <a:t>    </a:t>
            </a:r>
            <a:r>
              <a:rPr lang="cs-CZ" sz="2400" b="1" dirty="0" smtClean="0">
                <a:solidFill>
                  <a:srgbClr val="002060"/>
                </a:solidFill>
              </a:rPr>
              <a:t>BUDOUCÍCH PRVNÍCH TŘÍD</a:t>
            </a:r>
            <a:endParaRPr lang="cs-CZ" sz="2400" b="1" dirty="0" smtClean="0">
              <a:solidFill>
                <a:srgbClr val="002060"/>
              </a:solidFill>
            </a:endParaRPr>
          </a:p>
          <a:p>
            <a:pPr lvl="0"/>
            <a:endParaRPr lang="cs-CZ" sz="2400" b="1" dirty="0" smtClean="0">
              <a:solidFill>
                <a:srgbClr val="002060"/>
              </a:solidFill>
            </a:endParaRPr>
          </a:p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    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BARON\Desktop\so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43700" y="4032250"/>
            <a:ext cx="1600200" cy="19221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8572" y="-348217"/>
            <a:ext cx="9458324" cy="702166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cs-CZ" b="1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09574" y="171450"/>
            <a:ext cx="8716321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 smtClean="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vládá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jednoduché logické a myšlenkové operace,</a:t>
            </a:r>
            <a:r>
              <a:rPr kumimoji="0" lang="cs-CZ" sz="2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orientuje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se v základních matematických pojmech. </a:t>
            </a:r>
            <a:r>
              <a:rPr lang="cs-CZ" sz="2400" b="1" dirty="0" smtClean="0">
                <a:solidFill>
                  <a:srgbClr val="160214"/>
                </a:solidFill>
                <a:cs typeface="Arial" pitchFamily="34" charset="0"/>
              </a:rPr>
              <a:t>R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ozumí základním pojmům označujícím čas,</a:t>
            </a:r>
            <a:r>
              <a:rPr kumimoji="0" lang="cs-CZ" sz="2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prostor, velikost a hmotnost.</a:t>
            </a:r>
            <a:r>
              <a:rPr kumimoji="0" lang="cs-CZ" sz="2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Orientuje se v číselné řadě do 5</a:t>
            </a:r>
            <a:r>
              <a:rPr lang="cs-CZ" sz="2400" b="1" dirty="0" smtClean="0">
                <a:solidFill>
                  <a:srgbClr val="000000"/>
                </a:solidFill>
                <a:cs typeface="Times New Roman" pitchFamily="18" charset="0"/>
              </a:rPr>
              <a:t>, do 10. Ř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eší jednoduché hádanky, úlohy a</a:t>
            </a:r>
            <a:r>
              <a:rPr kumimoji="0" lang="cs-CZ" sz="2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příklady.</a:t>
            </a:r>
            <a:r>
              <a:rPr lang="cs-CZ" sz="2400" b="1" dirty="0" smtClean="0">
                <a:solidFill>
                  <a:srgbClr val="000000"/>
                </a:solidFill>
                <a:cs typeface="Times New Roman" pitchFamily="18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000000"/>
                </a:solidFill>
                <a:cs typeface="Times New Roman" pitchFamily="18" charset="0"/>
              </a:rPr>
              <a:t>1 2 3 4 5 6 7 8 9 10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2400" b="1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026" name="Picture 2" descr="C:\Users\BARON\Desktop\stažený soub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24" y="3609975"/>
            <a:ext cx="2399800" cy="2574022"/>
          </a:xfrm>
          <a:prstGeom prst="rect">
            <a:avLst/>
          </a:prstGeom>
          <a:noFill/>
        </p:spPr>
      </p:pic>
      <p:pic>
        <p:nvPicPr>
          <p:cNvPr id="1028" name="Picture 4" descr="C:\Users\BARON\Desktop\f_pic5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5968" y="3609975"/>
            <a:ext cx="2358783" cy="2574022"/>
          </a:xfrm>
          <a:prstGeom prst="rect">
            <a:avLst/>
          </a:prstGeom>
          <a:noFill/>
        </p:spPr>
      </p:pic>
      <p:pic>
        <p:nvPicPr>
          <p:cNvPr id="5122" name="Picture 2" descr="C:\Users\BARON\Desktop\2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4627" y="3611975"/>
            <a:ext cx="2229069" cy="25720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689298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323056" y="109934"/>
            <a:ext cx="847169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Dítě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je</a:t>
            </a:r>
            <a:r>
              <a:rPr kumimoji="0" lang="cs-CZ" sz="2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relativně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citově samostatné,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schopné kontrolovat a řídit své chování.</a:t>
            </a:r>
            <a:endParaRPr kumimoji="0" lang="cs-CZ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 smtClean="0">
                <a:solidFill>
                  <a:srgbClr val="000000"/>
                </a:solidFill>
                <a:cs typeface="Times New Roman" pitchFamily="18" charset="0"/>
              </a:rPr>
              <a:t>Z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vládá odloučení od rodičů. Dodržuje dohodnutá pravidla. Dovede se přizpůsobit konkrétní činnosti. Reaguje přiměřeně na danou situaci.</a:t>
            </a:r>
            <a:endParaRPr kumimoji="0" lang="cs-CZ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cs-CZ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$Recycle.Bin\S-1-5-21-3831646015-2347329270-3139611818-1000\$RXAUTR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5072" y="3429001"/>
            <a:ext cx="2484437" cy="2947257"/>
          </a:xfrm>
          <a:prstGeom prst="rect">
            <a:avLst/>
          </a:prstGeom>
          <a:noFill/>
        </p:spPr>
      </p:pic>
      <p:pic>
        <p:nvPicPr>
          <p:cNvPr id="12292" name="Picture 4" descr="C:\$Recycle.Bin\S-1-5-21-3831646015-2347329270-3139611818-1000\$R11O6X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2900" y="3429000"/>
            <a:ext cx="2413000" cy="2947257"/>
          </a:xfrm>
          <a:prstGeom prst="rect">
            <a:avLst/>
          </a:prstGeom>
          <a:noFill/>
        </p:spPr>
      </p:pic>
      <p:pic>
        <p:nvPicPr>
          <p:cNvPr id="12293" name="Picture 5" descr="C:\$Recycle.Bin\S-1-5-21-3831646015-2347329270-3139611818-1000\$RGX4CUY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056" y="3429001"/>
            <a:ext cx="1903952" cy="228486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-193676" y="0"/>
            <a:ext cx="9337675" cy="1053032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sz="3600" b="1" dirty="0" smtClean="0">
              <a:solidFill>
                <a:srgbClr val="160214"/>
              </a:solidFill>
            </a:endParaRPr>
          </a:p>
          <a:p>
            <a:endParaRPr lang="cs-CZ" sz="3600" b="1" dirty="0" smtClean="0">
              <a:solidFill>
                <a:srgbClr val="160214"/>
              </a:solidFill>
            </a:endParaRPr>
          </a:p>
          <a:p>
            <a:endParaRPr lang="cs-CZ" sz="3600" b="1" dirty="0" smtClean="0">
              <a:solidFill>
                <a:srgbClr val="160214"/>
              </a:solidFill>
            </a:endParaRPr>
          </a:p>
          <a:p>
            <a:endParaRPr lang="cs-CZ" sz="3600" b="1" dirty="0" smtClean="0">
              <a:solidFill>
                <a:srgbClr val="160214"/>
              </a:solidFill>
            </a:endParaRPr>
          </a:p>
          <a:p>
            <a:pPr algn="ctr"/>
            <a:endParaRPr lang="cs-CZ" sz="3600" b="1" dirty="0" smtClean="0">
              <a:solidFill>
                <a:srgbClr val="160214"/>
              </a:solidFill>
            </a:endParaRPr>
          </a:p>
          <a:p>
            <a:pPr algn="ctr"/>
            <a:endParaRPr lang="cs-CZ" sz="3600" b="1" dirty="0" smtClean="0">
              <a:solidFill>
                <a:srgbClr val="160214"/>
              </a:solidFill>
            </a:endParaRPr>
          </a:p>
          <a:p>
            <a:pPr algn="ctr"/>
            <a:r>
              <a:rPr lang="cs-CZ" sz="3600" b="1" dirty="0" smtClean="0">
                <a:solidFill>
                  <a:srgbClr val="160214"/>
                </a:solidFill>
              </a:rPr>
              <a:t>PRO RODIČE</a:t>
            </a:r>
            <a:endParaRPr lang="cs-CZ" sz="3600" b="1" dirty="0">
              <a:solidFill>
                <a:srgbClr val="160214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6892983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49250" y="412751"/>
            <a:ext cx="8264525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Trénujte změny denního režimu           související se školní docházkou – </a:t>
            </a:r>
            <a:r>
              <a:rPr lang="cs-CZ" sz="2400" dirty="0" smtClean="0">
                <a:solidFill>
                  <a:srgbClr val="160214"/>
                </a:solidFill>
                <a:ea typeface="Calibri" pitchFamily="34" charset="0"/>
                <a:cs typeface="Times New Roman" pitchFamily="18" charset="0"/>
              </a:rPr>
              <a:t>r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anní</a:t>
            </a:r>
            <a:r>
              <a:rPr kumimoji="0" lang="cs-CZ" sz="2400" i="0" u="none" strike="noStrike" cap="none" normalizeH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vstávání, odbourávání</a:t>
            </a:r>
            <a:r>
              <a:rPr kumimoji="0" lang="cs-CZ" sz="2400" i="0" u="none" strike="noStrike" cap="none" normalizeH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odpoledního spaní, čas pravidelného ukládání k večernímu spánku zmírní každodenní </a:t>
            </a:r>
            <a:r>
              <a:rPr lang="cs-CZ" sz="2400" dirty="0" smtClean="0">
                <a:solidFill>
                  <a:srgbClr val="160214"/>
                </a:solidFill>
                <a:ea typeface="Calibri" pitchFamily="34" charset="0"/>
                <a:cs typeface="Times New Roman" pitchFamily="18" charset="0"/>
              </a:rPr>
              <a:t>úsilí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160214"/>
                </a:solidFill>
                <a:ea typeface="Calibri" pitchFamily="34" charset="0"/>
                <a:cs typeface="Times New Roman" pitchFamily="18" charset="0"/>
              </a:rPr>
              <a:t>dětí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, zákonných zástupců i pedagogů.</a:t>
            </a:r>
            <a:r>
              <a:rPr kumimoji="0" lang="cs-CZ" sz="2400" i="0" u="none" strike="noStrike" cap="none" normalizeH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lang="cs-CZ" sz="2400" dirty="0" smtClean="0">
                <a:solidFill>
                  <a:srgbClr val="160214"/>
                </a:solidFill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řipravujte dítě na to, co ho čeká nového v době školní</a:t>
            </a:r>
            <a:r>
              <a:rPr kumimoji="0" lang="cs-CZ" sz="2400" i="0" u="none" strike="noStrike" cap="none" normalizeH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docházky.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1" i="0" u="none" strike="noStrike" cap="none" normalizeH="0" baseline="0" dirty="0" smtClean="0">
              <a:ln>
                <a:noFill/>
              </a:ln>
              <a:solidFill>
                <a:srgbClr val="160214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Vytvářejte sociální situace, kdy se dítě učí jednat s jinými lidmi -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uplatňovat základní</a:t>
            </a:r>
            <a:r>
              <a:rPr kumimoji="0" lang="cs-CZ" sz="2400" i="0" u="none" strike="noStrike" cap="none" normalizeH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i="0" u="none" strike="noStrike" cap="none" normalizeH="0" baseline="0" dirty="0" smtClean="0">
                <a:ln>
                  <a:noFill/>
                </a:ln>
                <a:solidFill>
                  <a:srgbClr val="160214"/>
                </a:solidFill>
                <a:effectLst/>
                <a:ea typeface="Calibri" pitchFamily="34" charset="0"/>
                <a:cs typeface="Times New Roman" pitchFamily="18" charset="0"/>
              </a:rPr>
              <a:t>společenská pravidla při jednání s lidmi, vyřizovat drobné vzkazy, nebát se komunikace ve známém prostředí apod.</a:t>
            </a:r>
            <a:endParaRPr kumimoji="0" lang="cs-CZ" sz="2400" i="0" u="none" strike="noStrike" cap="none" normalizeH="0" baseline="0" dirty="0" smtClean="0">
              <a:ln>
                <a:noFill/>
              </a:ln>
              <a:solidFill>
                <a:srgbClr val="160214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3999" cy="11084318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sz="2400" b="1" dirty="0" smtClean="0">
              <a:solidFill>
                <a:srgbClr val="160214"/>
              </a:solidFill>
            </a:endParaRPr>
          </a:p>
          <a:p>
            <a:r>
              <a:rPr lang="cs-CZ" sz="2400" b="1" dirty="0" smtClean="0">
                <a:solidFill>
                  <a:srgbClr val="160214"/>
                </a:solidFill>
              </a:rPr>
              <a:t>    Dbejte na vhodné pohybové aktivity a</a:t>
            </a:r>
            <a:endParaRPr lang="cs-CZ" sz="2400" dirty="0" smtClean="0">
              <a:solidFill>
                <a:srgbClr val="160214"/>
              </a:solidFill>
            </a:endParaRPr>
          </a:p>
          <a:p>
            <a:r>
              <a:rPr lang="cs-CZ" sz="2400" dirty="0" smtClean="0">
                <a:solidFill>
                  <a:srgbClr val="160214"/>
                </a:solidFill>
              </a:rPr>
              <a:t>    </a:t>
            </a:r>
            <a:r>
              <a:rPr lang="cs-CZ" sz="2400" b="1" dirty="0" smtClean="0">
                <a:solidFill>
                  <a:srgbClr val="160214"/>
                </a:solidFill>
              </a:rPr>
              <a:t>zdravé stravování </a:t>
            </a:r>
            <a:r>
              <a:rPr lang="cs-CZ" sz="2400" dirty="0" smtClean="0">
                <a:solidFill>
                  <a:srgbClr val="160214"/>
                </a:solidFill>
              </a:rPr>
              <a:t>– příroda je velká</a:t>
            </a:r>
          </a:p>
          <a:p>
            <a:r>
              <a:rPr lang="cs-CZ" sz="2400" dirty="0" smtClean="0">
                <a:solidFill>
                  <a:srgbClr val="160214"/>
                </a:solidFill>
              </a:rPr>
              <a:t>    tělocvična, prospěje i vám.</a:t>
            </a:r>
          </a:p>
          <a:p>
            <a:r>
              <a:rPr lang="cs-CZ" sz="2400" b="1" dirty="0" smtClean="0">
                <a:solidFill>
                  <a:srgbClr val="160214"/>
                </a:solidFill>
              </a:rPr>
              <a:t>   </a:t>
            </a:r>
          </a:p>
          <a:p>
            <a:r>
              <a:rPr lang="cs-CZ" sz="2400" b="1" dirty="0" smtClean="0">
                <a:solidFill>
                  <a:srgbClr val="160214"/>
                </a:solidFill>
              </a:rPr>
              <a:t>    Rozvíjejte poznání z oblasti života lidí</a:t>
            </a:r>
          </a:p>
          <a:p>
            <a:r>
              <a:rPr lang="cs-CZ" sz="2400" b="1" dirty="0" smtClean="0">
                <a:solidFill>
                  <a:srgbClr val="160214"/>
                </a:solidFill>
              </a:rPr>
              <a:t>    zvířat a rostlin - </a:t>
            </a:r>
            <a:r>
              <a:rPr lang="cs-CZ" sz="2400" dirty="0" smtClean="0">
                <a:solidFill>
                  <a:srgbClr val="160214"/>
                </a:solidFill>
              </a:rPr>
              <a:t>vedle obecných informací</a:t>
            </a:r>
          </a:p>
          <a:p>
            <a:r>
              <a:rPr lang="cs-CZ" sz="2400" dirty="0" smtClean="0">
                <a:solidFill>
                  <a:srgbClr val="160214"/>
                </a:solidFill>
              </a:rPr>
              <a:t>    rozšiřujete i jeho slovní zásobu.</a:t>
            </a:r>
          </a:p>
          <a:p>
            <a:endParaRPr lang="cs-CZ" sz="2400" dirty="0" smtClean="0">
              <a:solidFill>
                <a:srgbClr val="160214"/>
              </a:solidFill>
            </a:endParaRPr>
          </a:p>
          <a:p>
            <a:r>
              <a:rPr lang="cs-CZ" sz="2400" dirty="0" smtClean="0">
                <a:solidFill>
                  <a:srgbClr val="160214"/>
                </a:solidFill>
              </a:rPr>
              <a:t>    </a:t>
            </a:r>
            <a:r>
              <a:rPr lang="cs-CZ" sz="2400" b="1" dirty="0" smtClean="0">
                <a:solidFill>
                  <a:srgbClr val="160214"/>
                </a:solidFill>
              </a:rPr>
              <a:t>Vyprávějte dítěti a čtěte mu </a:t>
            </a:r>
            <a:r>
              <a:rPr lang="cs-CZ" sz="2400" dirty="0" smtClean="0">
                <a:solidFill>
                  <a:srgbClr val="160214"/>
                </a:solidFill>
              </a:rPr>
              <a:t>– televize,</a:t>
            </a:r>
          </a:p>
          <a:p>
            <a:r>
              <a:rPr lang="cs-CZ" sz="2400" dirty="0" smtClean="0">
                <a:solidFill>
                  <a:srgbClr val="160214"/>
                </a:solidFill>
              </a:rPr>
              <a:t>    video, či audiokazeta nenahradí lidské slovo.</a:t>
            </a:r>
            <a:endParaRPr lang="cs-CZ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15947188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sz="2800" b="1" dirty="0" smtClean="0">
              <a:solidFill>
                <a:srgbClr val="160214"/>
              </a:solidFill>
            </a:endParaRPr>
          </a:p>
          <a:p>
            <a:r>
              <a:rPr lang="cs-CZ" sz="2800" b="1" dirty="0" smtClean="0">
                <a:solidFill>
                  <a:srgbClr val="160214"/>
                </a:solidFill>
              </a:rPr>
              <a:t>   </a:t>
            </a:r>
            <a:r>
              <a:rPr lang="cs-CZ" sz="2400" b="1" dirty="0" smtClean="0">
                <a:solidFill>
                  <a:srgbClr val="160214"/>
                </a:solidFill>
              </a:rPr>
              <a:t>Pověřujte dítě drobnými úkoly a domácími</a:t>
            </a:r>
          </a:p>
          <a:p>
            <a:r>
              <a:rPr lang="cs-CZ" sz="2400" b="1" dirty="0" smtClean="0">
                <a:solidFill>
                  <a:srgbClr val="160214"/>
                </a:solidFill>
              </a:rPr>
              <a:t>   pracemi </a:t>
            </a:r>
            <a:r>
              <a:rPr lang="cs-CZ" sz="2400" dirty="0" smtClean="0">
                <a:solidFill>
                  <a:srgbClr val="160214"/>
                </a:solidFill>
              </a:rPr>
              <a:t>– pěstujete tak jeho samostatnost</a:t>
            </a:r>
            <a:br>
              <a:rPr lang="cs-CZ" sz="2400" dirty="0" smtClean="0">
                <a:solidFill>
                  <a:srgbClr val="160214"/>
                </a:solidFill>
              </a:rPr>
            </a:br>
            <a:r>
              <a:rPr lang="cs-CZ" sz="2400" dirty="0" smtClean="0">
                <a:solidFill>
                  <a:srgbClr val="160214"/>
                </a:solidFill>
              </a:rPr>
              <a:t>   a zodpovědnost, rozvíjíte i motoriku.</a:t>
            </a:r>
            <a:r>
              <a:rPr lang="cs-CZ" sz="2400" dirty="0" smtClean="0"/>
              <a:t> </a:t>
            </a:r>
          </a:p>
          <a:p>
            <a:r>
              <a:rPr lang="cs-CZ" sz="2400" b="1" dirty="0" smtClean="0">
                <a:solidFill>
                  <a:srgbClr val="160214"/>
                </a:solidFill>
              </a:rPr>
              <a:t>   </a:t>
            </a:r>
          </a:p>
          <a:p>
            <a:r>
              <a:rPr lang="cs-CZ" sz="2400" b="1" dirty="0" smtClean="0">
                <a:solidFill>
                  <a:srgbClr val="160214"/>
                </a:solidFill>
              </a:rPr>
              <a:t>   Upevňujte prostorovou orientaci a pojmy</a:t>
            </a:r>
          </a:p>
          <a:p>
            <a:r>
              <a:rPr lang="cs-CZ" sz="2400" b="1" dirty="0" smtClean="0">
                <a:solidFill>
                  <a:srgbClr val="160214"/>
                </a:solidFill>
              </a:rPr>
              <a:t>   nahoře, dole, vlevo, vpravo, vpřed, za </a:t>
            </a:r>
            <a:r>
              <a:rPr lang="cs-CZ" sz="2400" dirty="0" smtClean="0">
                <a:solidFill>
                  <a:srgbClr val="160214"/>
                </a:solidFill>
              </a:rPr>
              <a:t>–</a:t>
            </a:r>
          </a:p>
          <a:p>
            <a:r>
              <a:rPr lang="cs-CZ" sz="2400" dirty="0" smtClean="0">
                <a:solidFill>
                  <a:srgbClr val="160214"/>
                </a:solidFill>
              </a:rPr>
              <a:t>   výrazně to ovlivňuje základy psaní, čtení a </a:t>
            </a:r>
          </a:p>
          <a:p>
            <a:r>
              <a:rPr lang="cs-CZ" sz="2400" dirty="0" smtClean="0">
                <a:solidFill>
                  <a:srgbClr val="160214"/>
                </a:solidFill>
              </a:rPr>
              <a:t>   počítání.</a:t>
            </a:r>
          </a:p>
          <a:p>
            <a:r>
              <a:rPr lang="cs-CZ" sz="2400" dirty="0" smtClean="0">
                <a:solidFill>
                  <a:srgbClr val="160214"/>
                </a:solidFill>
              </a:rPr>
              <a:t>   </a:t>
            </a:r>
            <a:br>
              <a:rPr lang="cs-CZ" sz="2400" dirty="0" smtClean="0">
                <a:solidFill>
                  <a:srgbClr val="160214"/>
                </a:solidFill>
              </a:rPr>
            </a:br>
            <a:endParaRPr lang="cs-CZ" sz="2400" b="1" dirty="0" smtClean="0">
              <a:solidFill>
                <a:srgbClr val="160214"/>
              </a:solidFill>
            </a:endParaRPr>
          </a:p>
          <a:p>
            <a:r>
              <a:rPr lang="cs-CZ" sz="2400" b="1" dirty="0" smtClean="0">
                <a:solidFill>
                  <a:srgbClr val="160214"/>
                </a:solidFill>
              </a:rPr>
              <a:t>  </a:t>
            </a:r>
          </a:p>
          <a:p>
            <a:r>
              <a:rPr lang="cs-CZ" sz="2800" b="1" dirty="0" smtClean="0">
                <a:solidFill>
                  <a:srgbClr val="160214"/>
                </a:solidFill>
              </a:rPr>
              <a:t>   </a:t>
            </a:r>
            <a:endParaRPr lang="cs-CZ" sz="2800" dirty="0" smtClean="0">
              <a:solidFill>
                <a:srgbClr val="160214"/>
              </a:solidFill>
            </a:endParaRPr>
          </a:p>
          <a:p>
            <a:endParaRPr lang="cs-CZ" sz="2800" dirty="0" smtClean="0">
              <a:solidFill>
                <a:srgbClr val="160214"/>
              </a:solidFill>
            </a:endParaRPr>
          </a:p>
          <a:p>
            <a:endParaRPr lang="cs-CZ" sz="2800" dirty="0" smtClean="0">
              <a:solidFill>
                <a:srgbClr val="160214"/>
              </a:solidFill>
            </a:endParaRPr>
          </a:p>
          <a:p>
            <a:endParaRPr lang="cs-CZ" sz="2800" dirty="0" smtClean="0">
              <a:solidFill>
                <a:srgbClr val="160214"/>
              </a:solidFill>
            </a:endParaRPr>
          </a:p>
          <a:p>
            <a:endParaRPr lang="cs-CZ" sz="2800" dirty="0" smtClean="0">
              <a:solidFill>
                <a:srgbClr val="160214"/>
              </a:solidFill>
            </a:endParaRPr>
          </a:p>
          <a:p>
            <a:endParaRPr lang="cs-CZ" sz="2800" dirty="0" smtClean="0">
              <a:solidFill>
                <a:srgbClr val="160214"/>
              </a:solidFill>
            </a:endParaRPr>
          </a:p>
          <a:p>
            <a:endParaRPr lang="cs-CZ" sz="2800" dirty="0" smtClean="0">
              <a:solidFill>
                <a:srgbClr val="160214"/>
              </a:solidFill>
            </a:endParaRPr>
          </a:p>
          <a:p>
            <a:endParaRPr lang="cs-CZ" sz="2800" dirty="0" smtClean="0">
              <a:solidFill>
                <a:srgbClr val="160214"/>
              </a:solidFill>
            </a:endParaRPr>
          </a:p>
          <a:p>
            <a:endParaRPr lang="cs-CZ" sz="2800" dirty="0" smtClean="0">
              <a:solidFill>
                <a:srgbClr val="160214"/>
              </a:solidFill>
            </a:endParaRPr>
          </a:p>
          <a:p>
            <a:endParaRPr lang="cs-CZ" sz="2800" dirty="0" smtClean="0">
              <a:solidFill>
                <a:srgbClr val="160214"/>
              </a:solidFill>
            </a:endParaRPr>
          </a:p>
          <a:p>
            <a:r>
              <a:rPr lang="cs-CZ" sz="2800" dirty="0" smtClean="0">
                <a:solidFill>
                  <a:srgbClr val="160214"/>
                </a:solidFill>
              </a:rPr>
              <a:t> </a:t>
            </a:r>
            <a:endParaRPr lang="cs-CZ" sz="2800" dirty="0">
              <a:solidFill>
                <a:srgbClr val="160214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13361865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sz="2800" b="1" dirty="0" smtClean="0">
                <a:solidFill>
                  <a:srgbClr val="160214"/>
                </a:solidFill>
              </a:rPr>
              <a:t>   </a:t>
            </a:r>
            <a:r>
              <a:rPr lang="cs-CZ" sz="2400" b="1" dirty="0" smtClean="0">
                <a:solidFill>
                  <a:srgbClr val="160214"/>
                </a:solidFill>
              </a:rPr>
              <a:t>Vybírejte vhodné hry a činnosti, sami se</a:t>
            </a:r>
            <a:endParaRPr lang="cs-CZ" sz="2400" dirty="0" smtClean="0">
              <a:solidFill>
                <a:srgbClr val="160214"/>
              </a:solidFill>
            </a:endParaRPr>
          </a:p>
          <a:p>
            <a:r>
              <a:rPr lang="cs-CZ" sz="2400" dirty="0" smtClean="0">
                <a:solidFill>
                  <a:srgbClr val="160214"/>
                </a:solidFill>
              </a:rPr>
              <a:t>   </a:t>
            </a:r>
            <a:r>
              <a:rPr lang="cs-CZ" sz="2400" b="1" dirty="0" smtClean="0">
                <a:solidFill>
                  <a:srgbClr val="160214"/>
                </a:solidFill>
              </a:rPr>
              <a:t>do nich zapojte </a:t>
            </a:r>
            <a:r>
              <a:rPr lang="cs-CZ" sz="2400" dirty="0" smtClean="0">
                <a:solidFill>
                  <a:srgbClr val="160214"/>
                </a:solidFill>
              </a:rPr>
              <a:t>– stavebnice, skládanky, </a:t>
            </a:r>
          </a:p>
          <a:p>
            <a:r>
              <a:rPr lang="cs-CZ" sz="2400" b="1" dirty="0" smtClean="0">
                <a:solidFill>
                  <a:srgbClr val="160214"/>
                </a:solidFill>
              </a:rPr>
              <a:t>   </a:t>
            </a:r>
            <a:r>
              <a:rPr lang="cs-CZ" sz="2400" dirty="0" smtClean="0">
                <a:solidFill>
                  <a:srgbClr val="160214"/>
                </a:solidFill>
              </a:rPr>
              <a:t>dějové obrázky i práce s drobným výtvarným </a:t>
            </a:r>
          </a:p>
          <a:p>
            <a:r>
              <a:rPr lang="cs-CZ" sz="2400" dirty="0" smtClean="0">
                <a:solidFill>
                  <a:srgbClr val="160214"/>
                </a:solidFill>
              </a:rPr>
              <a:t>   materiálem rozvíjejí poznání a tvořivost. Vaše</a:t>
            </a:r>
          </a:p>
          <a:p>
            <a:r>
              <a:rPr lang="cs-CZ" sz="2400" dirty="0" smtClean="0">
                <a:solidFill>
                  <a:srgbClr val="160214"/>
                </a:solidFill>
              </a:rPr>
              <a:t>   účast posiluje citovou zralost dítěte.</a:t>
            </a:r>
          </a:p>
          <a:p>
            <a:endParaRPr lang="cs-CZ" sz="2400" b="1" dirty="0" smtClean="0">
              <a:solidFill>
                <a:srgbClr val="160214"/>
              </a:solidFill>
            </a:endParaRPr>
          </a:p>
          <a:p>
            <a:r>
              <a:rPr lang="cs-CZ" sz="2400" b="1" dirty="0" smtClean="0">
                <a:solidFill>
                  <a:srgbClr val="160214"/>
                </a:solidFill>
              </a:rPr>
              <a:t>   Věnujte dítěti soustředěnou pozornost </a:t>
            </a:r>
            <a:r>
              <a:rPr lang="cs-CZ" sz="2400" dirty="0" smtClean="0">
                <a:solidFill>
                  <a:srgbClr val="160214"/>
                </a:solidFill>
              </a:rPr>
              <a:t>– </a:t>
            </a:r>
          </a:p>
          <a:p>
            <a:r>
              <a:rPr lang="cs-CZ" sz="2400" dirty="0" smtClean="0">
                <a:solidFill>
                  <a:srgbClr val="160214"/>
                </a:solidFill>
              </a:rPr>
              <a:t>   při rozhovoru s ním se nezabývejte jinou </a:t>
            </a:r>
          </a:p>
          <a:p>
            <a:r>
              <a:rPr lang="cs-CZ" sz="2400" dirty="0" smtClean="0">
                <a:solidFill>
                  <a:srgbClr val="160214"/>
                </a:solidFill>
              </a:rPr>
              <a:t>   činností, dejte mu najevo zájem, trpělivě je   </a:t>
            </a:r>
            <a:br>
              <a:rPr lang="cs-CZ" sz="2400" dirty="0" smtClean="0">
                <a:solidFill>
                  <a:srgbClr val="160214"/>
                </a:solidFill>
              </a:rPr>
            </a:br>
            <a:r>
              <a:rPr lang="cs-CZ" sz="2400" dirty="0" smtClean="0">
                <a:solidFill>
                  <a:srgbClr val="160214"/>
                </a:solidFill>
              </a:rPr>
              <a:t>   vyslechněte, projevujte vstřícnost a přívětivé</a:t>
            </a:r>
          </a:p>
          <a:p>
            <a:r>
              <a:rPr lang="cs-CZ" sz="2400" dirty="0" smtClean="0">
                <a:solidFill>
                  <a:srgbClr val="160214"/>
                </a:solidFill>
              </a:rPr>
              <a:t>   chování.</a:t>
            </a:r>
          </a:p>
          <a:p>
            <a:endParaRPr lang="cs-CZ" sz="2400" b="1" dirty="0" smtClean="0">
              <a:solidFill>
                <a:srgbClr val="160214"/>
              </a:solidFill>
            </a:endParaRPr>
          </a:p>
          <a:p>
            <a:r>
              <a:rPr lang="cs-CZ" sz="2400" dirty="0" smtClean="0">
                <a:solidFill>
                  <a:srgbClr val="160214"/>
                </a:solidFill>
              </a:rPr>
              <a:t>                                   </a:t>
            </a:r>
          </a:p>
          <a:p>
            <a:endParaRPr lang="cs-CZ" sz="2800" dirty="0" smtClean="0">
              <a:solidFill>
                <a:srgbClr val="160214"/>
              </a:solidFill>
            </a:endParaRPr>
          </a:p>
          <a:p>
            <a:endParaRPr lang="cs-CZ" sz="2800" dirty="0" smtClean="0">
              <a:solidFill>
                <a:srgbClr val="160214"/>
              </a:solidFill>
            </a:endParaRPr>
          </a:p>
          <a:p>
            <a:endParaRPr lang="cs-CZ" sz="2800" dirty="0">
              <a:solidFill>
                <a:srgbClr val="160214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6892983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/>
          </a:p>
        </p:txBody>
      </p:sp>
      <p:pic>
        <p:nvPicPr>
          <p:cNvPr id="3074" name="Picture 2" descr="C:\Users\BARON\Desktop\10_r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784" y="341984"/>
            <a:ext cx="8674100" cy="62738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42875"/>
            <a:ext cx="9144000" cy="692933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762174"/>
              </p:ext>
            </p:extLst>
          </p:nvPr>
        </p:nvGraphicFramePr>
        <p:xfrm>
          <a:off x="92075" y="482728"/>
          <a:ext cx="4321175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6113146" imgH="9012140" progId="Word.Document.8">
                  <p:embed/>
                </p:oleObj>
              </mc:Choice>
              <mc:Fallback>
                <p:oleObj name="Document" r:id="rId3" imgW="6113146" imgH="901214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" y="482728"/>
                        <a:ext cx="4321175" cy="638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329113" y="617538"/>
          <a:ext cx="4706937" cy="531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Document" r:id="rId5" imgW="5894309" imgH="8836200" progId="Word.Document.8">
                  <p:embed/>
                </p:oleObj>
              </mc:Choice>
              <mc:Fallback>
                <p:oleObj name="Document" r:id="rId5" imgW="5894309" imgH="88362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9113" y="617538"/>
                        <a:ext cx="4706937" cy="5310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689298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68275" y="503295"/>
          <a:ext cx="8693150" cy="6389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3" imgW="9166320" imgH="6668385" progId="Word.Document.8">
                  <p:embed/>
                </p:oleObj>
              </mc:Choice>
              <mc:Fallback>
                <p:oleObj name="Document" r:id="rId3" imgW="9166320" imgH="6668385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503295"/>
                        <a:ext cx="8693150" cy="6389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689298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/>
          </a:p>
        </p:txBody>
      </p:sp>
      <p:pic>
        <p:nvPicPr>
          <p:cNvPr id="6146" name="Picture 2" descr="C:\Users\BARON\Desktop\H2-krajinka-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4" y="825801"/>
            <a:ext cx="8747125" cy="506844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689298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/>
          </a:p>
        </p:txBody>
      </p:sp>
      <p:pic>
        <p:nvPicPr>
          <p:cNvPr id="5122" name="Picture 2" descr="C:\Users\BARON\Desktop\bludiste-zajic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8925" y="292101"/>
            <a:ext cx="8505825" cy="6273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689298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/>
          </a:p>
        </p:txBody>
      </p:sp>
      <p:pic>
        <p:nvPicPr>
          <p:cNvPr id="4099" name="Picture 3" descr="C:\$Recycle.Bin\S-1-5-21-3831646015-2347329270-3139611818-1000\$RSAI7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" y="352425"/>
            <a:ext cx="8385176" cy="61531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689298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/>
          </a:p>
        </p:txBody>
      </p:sp>
      <p:pic>
        <p:nvPicPr>
          <p:cNvPr id="3076" name="Picture 4" descr="C:\Users\BARON\Desktop\predskolaci-cz-vesele-obr-4-20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9575" y="442911"/>
            <a:ext cx="8324849" cy="610790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372600" cy="18932621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sz="2800" b="1" dirty="0" smtClean="0">
              <a:solidFill>
                <a:srgbClr val="160214"/>
              </a:solidFill>
            </a:endParaRPr>
          </a:p>
          <a:p>
            <a:r>
              <a:rPr lang="cs-CZ" sz="2800" b="1" dirty="0" smtClean="0">
                <a:solidFill>
                  <a:srgbClr val="160214"/>
                </a:solidFill>
              </a:rPr>
              <a:t>   </a:t>
            </a:r>
            <a:r>
              <a:rPr lang="cs-CZ" sz="2400" b="1" dirty="0" smtClean="0">
                <a:solidFill>
                  <a:srgbClr val="160214"/>
                </a:solidFill>
              </a:rPr>
              <a:t>DĚKUJI ZA POZORNOST</a:t>
            </a: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endParaRPr lang="cs-CZ" sz="2800" b="1" dirty="0" smtClean="0">
              <a:solidFill>
                <a:srgbClr val="160214"/>
              </a:solidFill>
            </a:endParaRPr>
          </a:p>
          <a:p>
            <a:r>
              <a:rPr lang="cs-CZ" dirty="0" smtClean="0">
                <a:solidFill>
                  <a:srgbClr val="160214"/>
                </a:solidFill>
              </a:rPr>
              <a:t>                                                                        </a:t>
            </a:r>
            <a:endParaRPr lang="cs-CZ" dirty="0">
              <a:solidFill>
                <a:srgbClr val="160214"/>
              </a:solidFill>
            </a:endParaRPr>
          </a:p>
        </p:txBody>
      </p:sp>
      <p:pic>
        <p:nvPicPr>
          <p:cNvPr id="2049" name="Picture 1" descr="C:\$Recycle.Bin\S-1-5-21-3831646015-2347329270-3139611818-1000\$RZUS6Q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0550" y="4032250"/>
            <a:ext cx="1752600" cy="2609850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6321425" y="5842000"/>
            <a:ext cx="18154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002060"/>
                </a:solidFill>
              </a:rPr>
              <a:t>Mgr. Jana Bláhová</a:t>
            </a:r>
            <a:endParaRPr lang="cs-CZ" sz="1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689298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/>
          </a:p>
        </p:txBody>
      </p:sp>
      <p:pic>
        <p:nvPicPr>
          <p:cNvPr id="4" name="Picture 5" descr="C:\$Recycle.Bin\S-1-5-21-3831646015-2347329270-3139611818-1000\$RGX4CU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50" y="1317625"/>
            <a:ext cx="3567552" cy="40417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-314326" y="0"/>
            <a:ext cx="9458325" cy="689298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1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600" b="0" i="0" u="none" strike="noStrike" cap="none" normalizeH="0" baseline="0" dirty="0" smtClean="0">
              <a:ln>
                <a:noFill/>
              </a:ln>
              <a:solidFill>
                <a:srgbClr val="160214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rgbClr val="160214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POUŽITÁ LITERATURA A ZDROJE: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rgbClr val="160214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dirty="0" smtClean="0">
              <a:solidFill>
                <a:schemeClr val="bg1">
                  <a:lumMod val="75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MŠMT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http://www.</a:t>
            </a:r>
            <a:r>
              <a:rPr lang="cs-CZ" dirty="0" err="1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predskolaci.cz</a:t>
            </a:r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/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>
                <a:solidFill>
                  <a:schemeClr val="bg1">
                    <a:lumMod val="75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https://www.google.cz/search?q=rozdíly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https://www.google.cz/search?q=DĚTI+ÚKLID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2"/>
              </a:rPr>
              <a:t>http://cz.clipart.me/members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http://stastny-usmev.cz/logopedie-je-zabava/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3"/>
              </a:rPr>
              <a:t>https://www.google.cz/webhp?sourceid=chrome-instant&amp;ion=1&amp;espv=2&amp;ie=UTF-8#q=d%C4%9Bti%20ve%20%C5%A1kole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4"/>
              </a:rPr>
              <a:t>https://www.google.cz/webhp?sourceid=chrome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5"/>
              </a:rPr>
              <a:t>https://www.google.cz/search?q=geometrické+tvary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6"/>
              </a:rPr>
              <a:t>https://www.google.cz/search?q=barvy+tvary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  <a:hlinkClick r:id="rId7"/>
              </a:rPr>
              <a:t>https://www.google.cz/search?q=pohádkové+bytosti</a:t>
            </a: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b="0" i="0" u="none" strike="noStrike" cap="none" normalizeH="0" baseline="0" dirty="0" smtClean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3999" cy="13669642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sz="2000" b="1" dirty="0" smtClean="0">
              <a:solidFill>
                <a:srgbClr val="002060"/>
              </a:solidFill>
            </a:endParaRPr>
          </a:p>
          <a:p>
            <a:r>
              <a:rPr lang="cs-CZ" sz="2400" b="1" dirty="0" smtClean="0">
                <a:solidFill>
                  <a:srgbClr val="002060"/>
                </a:solidFill>
              </a:rPr>
              <a:t>DESATERO PRO BUDOUCÍHO PRVŇÁČKA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VÍTKOVÁČKA</a:t>
            </a:r>
          </a:p>
          <a:p>
            <a:endParaRPr lang="cs-CZ" sz="24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</a:rPr>
              <a:t>ZNÁM SVÉ JMÉNO A VÍM, KDE BYDLÍM.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</a:rPr>
              <a:t>UMÍM POZDRAVIT A POUŽÍVÁM KOUZELNÁ SLOVA PROSÍM, DĚKUJI.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</a:rPr>
              <a:t>JSEM POŘÁDNÝ A ČISTOTNÝ.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</a:rPr>
              <a:t>OBLÉKÁM A OBOUVÁM SE SÁM.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</a:rPr>
              <a:t>DRŽÍM SPRÁVNĚ TUŽKU.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</a:rPr>
              <a:t>URČÍM PRAVOU A LEVOU STRANU.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</a:rPr>
              <a:t>POČÍTÁM DO 5, DO 10.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</a:rPr>
              <a:t>POZNÁM BARVY, ROZEZNÁM GEOMETRICKÉ TVARY.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</a:rPr>
              <a:t>ZAZPÍVÁM PÍSNIČKU, PŘEDNESU BÁSNIČKU.</a:t>
            </a:r>
          </a:p>
          <a:p>
            <a:pPr marL="457200" indent="-457200">
              <a:buAutoNum type="arabicPeriod"/>
            </a:pPr>
            <a:r>
              <a:rPr lang="cs-CZ" sz="2400" b="1" dirty="0" smtClean="0">
                <a:solidFill>
                  <a:srgbClr val="002060"/>
                </a:solidFill>
              </a:rPr>
              <a:t>VYPRÁVÍM POHÁDKU, PŘÍBĚH.</a:t>
            </a:r>
          </a:p>
          <a:p>
            <a:pPr marL="457200" indent="-457200">
              <a:buAutoNum type="arabicPeriod"/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cs-CZ" sz="2800" b="1" dirty="0" smtClean="0">
              <a:solidFill>
                <a:srgbClr val="002060"/>
              </a:solidFill>
            </a:endParaRPr>
          </a:p>
          <a:p>
            <a:pPr marL="457200" indent="-457200">
              <a:buAutoNum type="arabicPeriod"/>
            </a:pPr>
            <a:endParaRPr lang="cs-CZ" sz="20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BARON\Desktop\deti_kreslen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85000" y="2343150"/>
            <a:ext cx="1257300" cy="15906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7206334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 smtClean="0"/>
          </a:p>
          <a:p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9251" y="473075"/>
            <a:ext cx="873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2060"/>
                </a:solidFill>
              </a:rPr>
              <a:t>Vaše dítě </a:t>
            </a:r>
            <a:r>
              <a:rPr lang="cs-CZ" sz="2400" b="1" dirty="0" smtClean="0">
                <a:solidFill>
                  <a:srgbClr val="002060"/>
                </a:solidFill>
              </a:rPr>
              <a:t>je </a:t>
            </a:r>
            <a:r>
              <a:rPr lang="cs-CZ" sz="2400" b="1" dirty="0" smtClean="0">
                <a:solidFill>
                  <a:srgbClr val="002060"/>
                </a:solidFill>
              </a:rPr>
              <a:t>dostatečně </a:t>
            </a:r>
            <a:r>
              <a:rPr lang="cs-CZ" sz="2400" b="1" dirty="0" smtClean="0">
                <a:solidFill>
                  <a:srgbClr val="002060"/>
                </a:solidFill>
              </a:rPr>
              <a:t>fyzicky 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a pohybově vyzrálé, vědomě </a:t>
            </a:r>
            <a:r>
              <a:rPr lang="cs-CZ" sz="2400" b="1" dirty="0" smtClean="0">
                <a:solidFill>
                  <a:srgbClr val="002060"/>
                </a:solidFill>
              </a:rPr>
              <a:t>ovládá </a:t>
            </a:r>
            <a:r>
              <a:rPr lang="cs-CZ" sz="2400" b="1" dirty="0" smtClean="0">
                <a:solidFill>
                  <a:srgbClr val="002060"/>
                </a:solidFill>
              </a:rPr>
              <a:t>své tělo, 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je</a:t>
            </a:r>
            <a:r>
              <a:rPr lang="cs-CZ" sz="2400" b="1" dirty="0" smtClean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samostatné v sebeobsluze.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Umí se oblékat, obouvat, správně stoluje, zvládá osobní hygienu, drobný úklid, udržuje pořádek.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$Recycle.Bin\S-1-5-21-3831646015-2347329270-3139611818-1000\$RY9H9P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653" y="4876799"/>
            <a:ext cx="1387475" cy="1638301"/>
          </a:xfrm>
          <a:prstGeom prst="rect">
            <a:avLst/>
          </a:prstGeom>
          <a:noFill/>
        </p:spPr>
      </p:pic>
      <p:pic>
        <p:nvPicPr>
          <p:cNvPr id="2052" name="Picture 4" descr="C:\$Recycle.Bin\S-1-5-21-3831646015-2347329270-3139611818-1000\$RGXCFB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4653" y="3163315"/>
            <a:ext cx="1387475" cy="1498599"/>
          </a:xfrm>
          <a:prstGeom prst="rect">
            <a:avLst/>
          </a:prstGeom>
          <a:noFill/>
        </p:spPr>
      </p:pic>
      <p:pic>
        <p:nvPicPr>
          <p:cNvPr id="2053" name="Picture 5" descr="C:\Users\BARON\Desktop\batol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8078" y="3163315"/>
            <a:ext cx="3775048" cy="3327401"/>
          </a:xfrm>
          <a:prstGeom prst="rect">
            <a:avLst/>
          </a:prstGeom>
          <a:noFill/>
        </p:spPr>
      </p:pic>
      <p:pic>
        <p:nvPicPr>
          <p:cNvPr id="2054" name="Picture 6" descr="C:\Users\BARON\Desktop\tělo pikt.2NÁ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296" y="3187700"/>
            <a:ext cx="2645632" cy="33274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842500" cy="951465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 smtClean="0"/>
          </a:p>
          <a:p>
            <a:r>
              <a:rPr lang="cs-CZ" sz="2400" b="1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   </a:t>
            </a:r>
            <a:r>
              <a:rPr lang="cs-CZ" sz="2400" b="1" smtClean="0">
                <a:solidFill>
                  <a:srgbClr val="002060"/>
                </a:solidFill>
              </a:rPr>
              <a:t>Budoucí žák zvládá </a:t>
            </a:r>
            <a:r>
              <a:rPr lang="cs-CZ" sz="2400" b="1" dirty="0" smtClean="0">
                <a:solidFill>
                  <a:srgbClr val="002060"/>
                </a:solidFill>
              </a:rPr>
              <a:t>koordinaci ruky a oka,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   jemnou motoriku, pravolevou orientaci.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   Umí zacházet s předměty denní potřeby, 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   s hračkami, pomůckami, stavebnicemi.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   Drží správně tužku, umí napodobit základní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   geometrické tvary a různé obrazce.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$Recycle.Bin\S-1-5-21-3831646015-2347329270-3139611818-1000\$RPJ3M1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424" y="4210664"/>
            <a:ext cx="2623255" cy="2185949"/>
          </a:xfrm>
          <a:prstGeom prst="rect">
            <a:avLst/>
          </a:prstGeom>
          <a:noFill/>
        </p:spPr>
      </p:pic>
      <p:pic>
        <p:nvPicPr>
          <p:cNvPr id="3075" name="Picture 3" descr="C:\$Recycle.Bin\S-1-5-21-3831646015-2347329270-3139611818-1000\$RPHGHF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17321" y="4210664"/>
            <a:ext cx="2591217" cy="2194267"/>
          </a:xfrm>
          <a:prstGeom prst="rect">
            <a:avLst/>
          </a:prstGeom>
          <a:noFill/>
        </p:spPr>
      </p:pic>
      <p:pic>
        <p:nvPicPr>
          <p:cNvPr id="3076" name="Picture 4" descr="C:\$Recycle.Bin\S-1-5-21-3831646015-2347329270-3139611818-1000\$RAZ758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82474" y="4210664"/>
            <a:ext cx="2461526" cy="21859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8162" y="-118552"/>
            <a:ext cx="9143999" cy="9360770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sz="2800" b="1" i="1" dirty="0" smtClean="0">
              <a:solidFill>
                <a:srgbClr val="002060"/>
              </a:solidFill>
            </a:endParaRPr>
          </a:p>
          <a:p>
            <a:r>
              <a:rPr lang="cs-CZ" sz="2800" b="1" i="1" dirty="0" smtClean="0">
                <a:solidFill>
                  <a:srgbClr val="002060"/>
                </a:solidFill>
              </a:rPr>
              <a:t>   </a:t>
            </a:r>
            <a:r>
              <a:rPr lang="cs-CZ" sz="2400" b="1" dirty="0">
                <a:solidFill>
                  <a:srgbClr val="002060"/>
                </a:solidFill>
              </a:rPr>
              <a:t>Z</a:t>
            </a:r>
            <a:r>
              <a:rPr lang="cs-CZ" sz="2400" b="1" dirty="0" smtClean="0">
                <a:solidFill>
                  <a:srgbClr val="002060"/>
                </a:solidFill>
              </a:rPr>
              <a:t>vládá přiměřeně </a:t>
            </a:r>
            <a:r>
              <a:rPr lang="cs-CZ" sz="2400" b="1" dirty="0" smtClean="0">
                <a:solidFill>
                  <a:srgbClr val="002060"/>
                </a:solidFill>
              </a:rPr>
              <a:t>jazykové, řečové a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    komunikační dovednosti.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    Vyslovuje správně všechny hlásky - sykavky,  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    </a:t>
            </a:r>
            <a:r>
              <a:rPr lang="cs-CZ" sz="2400" b="1" dirty="0" smtClean="0">
                <a:solidFill>
                  <a:srgbClr val="002060"/>
                </a:solidFill>
              </a:rPr>
              <a:t>R,Ř,L,K,H,T</a:t>
            </a:r>
            <a:r>
              <a:rPr lang="cs-CZ" sz="2400" b="1" dirty="0" smtClean="0">
                <a:solidFill>
                  <a:srgbClr val="002060"/>
                </a:solidFill>
              </a:rPr>
              <a:t>. </a:t>
            </a:r>
            <a:endParaRPr lang="cs-CZ" sz="2400" b="1" dirty="0" smtClean="0">
              <a:solidFill>
                <a:srgbClr val="002060"/>
              </a:solidFill>
            </a:endParaRPr>
          </a:p>
          <a:p>
            <a:r>
              <a:rPr lang="cs-CZ" sz="2400" b="1" dirty="0">
                <a:solidFill>
                  <a:srgbClr val="002060"/>
                </a:solidFill>
              </a:rPr>
              <a:t> </a:t>
            </a:r>
            <a:r>
              <a:rPr lang="cs-CZ" sz="2400" b="1" dirty="0" smtClean="0">
                <a:solidFill>
                  <a:srgbClr val="002060"/>
                </a:solidFill>
              </a:rPr>
              <a:t>   </a:t>
            </a:r>
            <a:r>
              <a:rPr lang="cs-CZ" sz="2400" b="1" dirty="0" smtClean="0">
                <a:solidFill>
                  <a:srgbClr val="002060"/>
                </a:solidFill>
              </a:rPr>
              <a:t>Snaží </a:t>
            </a:r>
            <a:r>
              <a:rPr lang="cs-CZ" sz="2400" b="1" dirty="0" smtClean="0">
                <a:solidFill>
                  <a:srgbClr val="002060"/>
                </a:solidFill>
              </a:rPr>
              <a:t>se mluvit a odpovídat ve </a:t>
            </a:r>
            <a:r>
              <a:rPr lang="cs-CZ" sz="2400" b="1" dirty="0" smtClean="0">
                <a:solidFill>
                  <a:srgbClr val="002060"/>
                </a:solidFill>
              </a:rPr>
              <a:t> větách</a:t>
            </a:r>
            <a:r>
              <a:rPr lang="cs-CZ" sz="2400" b="1" dirty="0" smtClean="0">
                <a:solidFill>
                  <a:srgbClr val="002060"/>
                </a:solidFill>
              </a:rPr>
              <a:t>.</a:t>
            </a:r>
          </a:p>
          <a:p>
            <a:r>
              <a:rPr lang="cs-CZ" sz="2400" b="1" dirty="0" smtClean="0">
                <a:solidFill>
                  <a:srgbClr val="002060"/>
                </a:solidFill>
              </a:rPr>
              <a:t>        </a:t>
            </a:r>
            <a:endParaRPr lang="cs-CZ" sz="2400" b="1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$Recycle.Bin\S-1-5-21-3831646015-2347329270-3139611818-1000\$RGI94Q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5200" y="3308351"/>
            <a:ext cx="2357599" cy="2826408"/>
          </a:xfrm>
          <a:prstGeom prst="rect">
            <a:avLst/>
          </a:prstGeom>
          <a:noFill/>
        </p:spPr>
      </p:pic>
      <p:pic>
        <p:nvPicPr>
          <p:cNvPr id="4098" name="Picture 2" descr="C:\Users\BARON\Desktop\5267c25e398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808" y="3308351"/>
            <a:ext cx="2219416" cy="2826409"/>
          </a:xfrm>
          <a:prstGeom prst="rect">
            <a:avLst/>
          </a:prstGeom>
          <a:noFill/>
        </p:spPr>
      </p:pic>
      <p:pic>
        <p:nvPicPr>
          <p:cNvPr id="4099" name="Picture 3" descr="C:\Users\BARON\Desktop\jak-se-vyslovuje-hlaska-logopedicka-pomuc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568" y="3308350"/>
            <a:ext cx="2167956" cy="283525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6892983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288924" y="231774"/>
            <a:ext cx="8719951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Dovede vyprávět pohádku, příběh a popsat situaci.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 smtClean="0">
                <a:solidFill>
                  <a:srgbClr val="000000"/>
                </a:solidFill>
                <a:cs typeface="Times New Roman" pitchFamily="18" charset="0"/>
              </a:rPr>
              <a:t>Zazpívá písničku, přednese báseň.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2400" b="1" dirty="0" smtClean="0">
                <a:solidFill>
                  <a:srgbClr val="160214"/>
                </a:solidFill>
                <a:cs typeface="Times New Roman" pitchFamily="18" charset="0"/>
              </a:rPr>
              <a:t>M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160214"/>
                </a:solidFill>
                <a:effectLst/>
                <a:cs typeface="Times New Roman" pitchFamily="18" charset="0"/>
              </a:rPr>
              <a:t>á přiměřenou slovní zásobu a </a:t>
            </a:r>
            <a:r>
              <a:rPr lang="cs-CZ" sz="2400" b="1" dirty="0" smtClean="0">
                <a:solidFill>
                  <a:srgbClr val="160214"/>
                </a:solidFill>
              </a:rPr>
              <a:t>poznatky ze světa přírody živé i neživé, lidí, kultury, techniky.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 smtClean="0">
                <a:solidFill>
                  <a:srgbClr val="000000"/>
                </a:solidFill>
                <a:cs typeface="Times New Roman" pitchFamily="18" charset="0"/>
              </a:rPr>
              <a:t>R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espektuje pravidla komunikace</a:t>
            </a:r>
            <a:r>
              <a:rPr kumimoji="0" lang="cs-CZ" sz="2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 dospělými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i dětmi.</a:t>
            </a:r>
            <a:endParaRPr kumimoji="0" lang="cs-CZ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C:\$Recycle.Bin\S-1-5-21-3831646015-2347329270-3139611818-1000\$R5PEA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4" y="3281928"/>
            <a:ext cx="2238724" cy="2824010"/>
          </a:xfrm>
          <a:prstGeom prst="rect">
            <a:avLst/>
          </a:prstGeom>
          <a:noFill/>
        </p:spPr>
      </p:pic>
      <p:pic>
        <p:nvPicPr>
          <p:cNvPr id="1027" name="Picture 3" descr="C:\$Recycle.Bin\S-1-5-21-3831646015-2347329270-3139611818-1000\$R4L87X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22575" y="3310753"/>
            <a:ext cx="2230449" cy="2824008"/>
          </a:xfrm>
          <a:prstGeom prst="rect">
            <a:avLst/>
          </a:prstGeom>
          <a:noFill/>
        </p:spPr>
      </p:pic>
      <p:pic>
        <p:nvPicPr>
          <p:cNvPr id="1028" name="Picture 4" descr="C:\$Recycle.Bin\S-1-5-21-3831646015-2347329270-3139611818-1000\$RXW51XK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70812" y="4879200"/>
            <a:ext cx="1368425" cy="1435944"/>
          </a:xfrm>
          <a:prstGeom prst="rect">
            <a:avLst/>
          </a:prstGeom>
          <a:noFill/>
        </p:spPr>
      </p:pic>
      <p:pic>
        <p:nvPicPr>
          <p:cNvPr id="1029" name="Picture 5" descr="C:\$Recycle.Bin\S-1-5-21-3831646015-2347329270-3139611818-1000\$R3MOFB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6549" y="3310753"/>
            <a:ext cx="2221979" cy="2824007"/>
          </a:xfrm>
          <a:prstGeom prst="rect">
            <a:avLst/>
          </a:prstGeom>
          <a:noFill/>
        </p:spPr>
      </p:pic>
      <p:pic>
        <p:nvPicPr>
          <p:cNvPr id="1030" name="Picture 6" descr="C:\Users\BARON\Desktop\aac737cf-7fa4-4b18-9d50-cf50856244f3-c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70811" y="3111633"/>
            <a:ext cx="1234415" cy="15823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9144000" cy="7144778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tIns="0" bIns="6588000" rtlCol="0">
            <a:spAutoFit/>
          </a:bodyPr>
          <a:lstStyle/>
          <a:p>
            <a:endParaRPr lang="cs-CZ" sz="3200" dirty="0"/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288925" y="171450"/>
            <a:ext cx="876163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Dítě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je</a:t>
            </a:r>
            <a:r>
              <a:rPr kumimoji="0" lang="cs-CZ" sz="2400" b="1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schopné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Times New Roman" pitchFamily="18" charset="0"/>
              </a:rPr>
              <a:t>rozlišovat zrakové a sluchové </a:t>
            </a:r>
            <a:r>
              <a:rPr lang="cs-CZ" sz="2400" b="1" dirty="0" smtClean="0">
                <a:solidFill>
                  <a:srgbClr val="000000"/>
                </a:solidFill>
                <a:cs typeface="Times New Roman" pitchFamily="18" charset="0"/>
              </a:rPr>
              <a:t>vjemy. </a:t>
            </a:r>
            <a:r>
              <a:rPr lang="cs-CZ" sz="24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R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Verdana" pitchFamily="34" charset="0"/>
                <a:cs typeface="Verdana" pitchFamily="34" charset="0"/>
              </a:rPr>
              <a:t>ozlišuje základní vlastnosti předmětů - barvy, velikost, tvary, materiál apod.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4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Verdana" pitchFamily="34" charset="0"/>
                <a:cs typeface="Verdana" pitchFamily="34" charset="0"/>
              </a:rPr>
              <a:t>loží obrázek z několika tvarů. Reaguje správně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Verdana" pitchFamily="34" charset="0"/>
                <a:cs typeface="Verdana" pitchFamily="34" charset="0"/>
              </a:rPr>
              <a:t>na světelné a </a:t>
            </a:r>
            <a:r>
              <a:rPr lang="cs-CZ" sz="2400" b="1" dirty="0" smtClean="0">
                <a:solidFill>
                  <a:srgbClr val="000000"/>
                </a:solidFill>
                <a:ea typeface="Verdana" pitchFamily="34" charset="0"/>
                <a:cs typeface="Verdana" pitchFamily="34" charset="0"/>
              </a:rPr>
              <a:t>sluchové </a:t>
            </a: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Verdana" pitchFamily="34" charset="0"/>
                <a:cs typeface="Verdana" pitchFamily="34" charset="0"/>
              </a:rPr>
              <a:t>signály.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Verdana" pitchFamily="34" charset="0"/>
                <a:cs typeface="Verdana" pitchFamily="34" charset="0"/>
              </a:rPr>
              <a:t>   </a:t>
            </a:r>
            <a:endParaRPr kumimoji="0" lang="cs-CZ" sz="24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3315" name="Picture 3" descr="C:\$Recycle.Bin\S-1-5-21-3831646015-2347329270-3139611818-1000\$RIHBBP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9440" y="3368675"/>
            <a:ext cx="2409060" cy="3076575"/>
          </a:xfrm>
          <a:prstGeom prst="rect">
            <a:avLst/>
          </a:prstGeom>
          <a:noFill/>
        </p:spPr>
      </p:pic>
      <p:pic>
        <p:nvPicPr>
          <p:cNvPr id="13316" name="Picture 4" descr="C:\$Recycle.Bin\S-1-5-21-3831646015-2347329270-3139611818-1000\$R1F17N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25" y="3368673"/>
            <a:ext cx="2413000" cy="3076577"/>
          </a:xfrm>
          <a:prstGeom prst="rect">
            <a:avLst/>
          </a:prstGeom>
          <a:noFill/>
        </p:spPr>
      </p:pic>
      <p:pic>
        <p:nvPicPr>
          <p:cNvPr id="13317" name="Picture 5" descr="C:\$Recycle.Bin\S-1-5-21-3831646015-2347329270-3139611818-1000\$RYKD4P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96096" y="3368675"/>
            <a:ext cx="2284864" cy="21046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Vlastní 7">
      <a:dk1>
        <a:srgbClr val="D818C1"/>
      </a:dk1>
      <a:lt1>
        <a:srgbClr val="ED05CA"/>
      </a:lt1>
      <a:dk2>
        <a:srgbClr val="FFFF00"/>
      </a:dk2>
      <a:lt2>
        <a:srgbClr val="00B0F0"/>
      </a:lt2>
      <a:accent1>
        <a:srgbClr val="49D77F"/>
      </a:accent1>
      <a:accent2>
        <a:srgbClr val="FFFF00"/>
      </a:accent2>
      <a:accent3>
        <a:srgbClr val="00B0F0"/>
      </a:accent3>
      <a:accent4>
        <a:srgbClr val="FFFF00"/>
      </a:accent4>
      <a:accent5>
        <a:srgbClr val="92D050"/>
      </a:accent5>
      <a:accent6>
        <a:srgbClr val="FFFF00"/>
      </a:accent6>
      <a:hlink>
        <a:srgbClr val="D31DB9"/>
      </a:hlink>
      <a:folHlink>
        <a:srgbClr val="FFFF00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637</Words>
  <Application>Microsoft Office PowerPoint</Application>
  <PresentationFormat>Předvádění na obrazovce (4:3)</PresentationFormat>
  <Paragraphs>177</Paragraphs>
  <Slides>26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8" baseType="lpstr">
      <vt:lpstr>Aspekt</vt:lpstr>
      <vt:lpstr>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2015-04-18T15:27:51Z</dcterms:created>
  <dcterms:modified xsi:type="dcterms:W3CDTF">2016-03-10T10:34:35Z</dcterms:modified>
</cp:coreProperties>
</file>