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8"/>
  </p:notesMasterIdLst>
  <p:handoutMasterIdLst>
    <p:handoutMasterId r:id="rId19"/>
  </p:handoutMasterIdLst>
  <p:sldIdLst>
    <p:sldId id="258" r:id="rId3"/>
    <p:sldId id="373" r:id="rId4"/>
    <p:sldId id="287" r:id="rId5"/>
    <p:sldId id="380" r:id="rId6"/>
    <p:sldId id="304" r:id="rId7"/>
    <p:sldId id="368" r:id="rId8"/>
    <p:sldId id="359" r:id="rId9"/>
    <p:sldId id="365" r:id="rId10"/>
    <p:sldId id="363" r:id="rId11"/>
    <p:sldId id="367" r:id="rId12"/>
    <p:sldId id="366" r:id="rId13"/>
    <p:sldId id="383" r:id="rId14"/>
    <p:sldId id="362" r:id="rId15"/>
    <p:sldId id="371" r:id="rId16"/>
    <p:sldId id="3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4722A"/>
    <a:srgbClr val="99CCFF"/>
    <a:srgbClr val="00FF00"/>
    <a:srgbClr val="003300"/>
    <a:srgbClr val="FFCCCC"/>
    <a:srgbClr val="CCECFF"/>
    <a:srgbClr val="F76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4075" autoAdjust="0"/>
  </p:normalViewPr>
  <p:slideViewPr>
    <p:cSldViewPr snapToGrid="0">
      <p:cViewPr varScale="1">
        <p:scale>
          <a:sx n="114" d="100"/>
          <a:sy n="114" d="100"/>
        </p:scale>
        <p:origin x="39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cs-CZ" smtClean="0"/>
              <a:pPr/>
              <a:t>31.08.2023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cs-CZ" smtClean="0"/>
              <a:pPr/>
              <a:t>31.08.2023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</a:t>
            </a:r>
            <a:r>
              <a:rPr lang="cs-CZ" noProof="0" dirty="0" smtClean="0"/>
              <a:t>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410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5941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cs-CZ" smtClean="0"/>
              <a:pPr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5834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cs-CZ" smtClean="0"/>
              <a:pPr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9349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491D0-8E1B-49C7-849B-A28568D94497}" type="slidenum">
              <a:rPr lang="cs-CZ" smtClean="0"/>
              <a:pPr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5928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 bwMode="inv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31.08.2023</a:t>
            </a:fld>
            <a:endParaRPr lang="cs-CZ" dirty="0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31.08.2023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cs-CZ" smtClean="0"/>
              <a:pPr/>
              <a:t>31.08.2023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" name="Obrázek 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31.08.2023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 bwMode="inv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31.08.2023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31.08.2023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31.08.2023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31.08.2023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31.08.2023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18896" y="2465294"/>
            <a:ext cx="5389895" cy="439270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31.08.2023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 smtClean="0"/>
              <a:t>Kliknutím lze upravit styly předlohy textu.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cs-CZ" smtClean="0"/>
              <a:pPr/>
              <a:t>31.08.2023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 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noProof="0" dirty="0" smtClean="0"/>
              <a:t>Čtvrtá</a:t>
            </a:r>
            <a:r>
              <a:rPr lang="cs-CZ" dirty="0" smtClean="0"/>
              <a:t> úroveň</a:t>
            </a:r>
          </a:p>
          <a:p>
            <a:pPr lvl="4"/>
            <a:r>
              <a:rPr lang="cs-CZ" dirty="0" smtClean="0"/>
              <a:t>Pátá úroveň</a:t>
            </a:r>
          </a:p>
          <a:p>
            <a:pPr lvl="5"/>
            <a:r>
              <a:rPr lang="cs-CZ" dirty="0" smtClean="0"/>
              <a:t>Šestý</a:t>
            </a:r>
          </a:p>
          <a:p>
            <a:pPr lvl="6"/>
            <a:r>
              <a:rPr lang="cs-CZ" dirty="0" smtClean="0"/>
              <a:t>Sedmý</a:t>
            </a:r>
          </a:p>
          <a:p>
            <a:pPr lvl="7"/>
            <a:r>
              <a:rPr lang="cs-CZ" dirty="0" smtClean="0"/>
              <a:t>Osmý</a:t>
            </a:r>
          </a:p>
          <a:p>
            <a:pPr lvl="8"/>
            <a:r>
              <a:rPr lang="cs-CZ" dirty="0" smtClean="0"/>
              <a:t>Devátý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FE9AC-F15C-4FA0-A6F1-298829FA691D}" type="datetimeFigureOut">
              <a:rPr lang="cs-CZ" smtClean="0"/>
              <a:pPr/>
              <a:t>31.08.2023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66BE7-899D-4075-917F-DBDE33B6B69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lenka.zychova@zsgvitkov.cz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reditel@zsgvitkov.cz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lenka.zychova@zsgvitkov.c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5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2832808" y="4421875"/>
            <a:ext cx="9526029" cy="1126669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32808" y="1371599"/>
            <a:ext cx="9526029" cy="2676617"/>
          </a:xfr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 defTabSz="91440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sz="4100" i="0" dirty="0" smtClean="0">
                <a:ln/>
                <a:solidFill>
                  <a:schemeClr val="accent1"/>
                </a:solidFill>
                <a:latin typeface="Calibri"/>
                <a:ea typeface="+mj-ea"/>
                <a:cs typeface="+mj-cs"/>
              </a:rPr>
              <a:t>Základní škola a gymnázium Vítkov, </a:t>
            </a:r>
            <a:r>
              <a:rPr lang="cs-CZ" sz="2800" i="0" dirty="0" smtClean="0">
                <a:ln/>
                <a:solidFill>
                  <a:schemeClr val="accent1"/>
                </a:solidFill>
                <a:latin typeface="Calibri"/>
                <a:ea typeface="+mj-ea"/>
                <a:cs typeface="+mj-cs"/>
              </a:rPr>
              <a:t>příspěvková organizace</a:t>
            </a:r>
            <a:endParaRPr lang="cs-CZ" sz="2800" i="0" dirty="0">
              <a:ln/>
              <a:solidFill>
                <a:schemeClr val="accent1"/>
              </a:solidFill>
              <a:latin typeface="Calibri"/>
              <a:ea typeface="+mj-ea"/>
              <a:cs typeface="+mj-cs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731657" y="4421875"/>
            <a:ext cx="6943603" cy="1064525"/>
          </a:xfrm>
          <a:ln w="28575">
            <a:noFill/>
          </a:ln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sz="3200" b="1" dirty="0" smtClean="0">
                <a:ln/>
                <a:solidFill>
                  <a:schemeClr val="accent1"/>
                </a:solidFill>
              </a:rPr>
              <a:t>Komenského 754</a:t>
            </a:r>
          </a:p>
          <a:p>
            <a:r>
              <a:rPr lang="cs-CZ" sz="3200" b="1" dirty="0" smtClean="0">
                <a:ln/>
                <a:solidFill>
                  <a:schemeClr val="accent1"/>
                </a:solidFill>
              </a:rPr>
              <a:t>749 01 Vítkov</a:t>
            </a:r>
            <a:endParaRPr lang="cs-CZ" sz="3200" b="1" i="0" dirty="0">
              <a:ln/>
              <a:solidFill>
                <a:schemeClr val="accent1"/>
              </a:solidFill>
            </a:endParaRPr>
          </a:p>
        </p:txBody>
      </p:sp>
      <p:pic>
        <p:nvPicPr>
          <p:cNvPr id="5" name="Picture 3" descr="Bez názvu 1b kopi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172" y="0"/>
            <a:ext cx="2596490" cy="679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8230" y="3021853"/>
            <a:ext cx="3411272" cy="3526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062" y="4183065"/>
            <a:ext cx="1658097" cy="165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250" y="0"/>
            <a:ext cx="6186750" cy="34800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7902"/>
            <a:ext cx="6115727" cy="344009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270" y="3417902"/>
            <a:ext cx="6115729" cy="3440098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6270" cy="3417902"/>
          </a:xfrm>
        </p:spPr>
      </p:pic>
    </p:spTree>
    <p:extLst>
      <p:ext uri="{BB962C8B-B14F-4D97-AF65-F5344CB8AC3E}">
        <p14:creationId xmlns:p14="http://schemas.microsoft.com/office/powerpoint/2010/main" val="237554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8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733007"/>
            <a:ext cx="11660777" cy="4676502"/>
          </a:xfrm>
          <a:ln w="3810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5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Termín: leden až duben 2024.</a:t>
            </a:r>
          </a:p>
          <a:p>
            <a:pPr marL="0" indent="0">
              <a:buNone/>
            </a:pPr>
            <a:r>
              <a:rPr lang="cs-CZ" sz="1550" b="1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 zájemce z 9. tříd:</a:t>
            </a:r>
          </a:p>
          <a:p>
            <a:r>
              <a:rPr lang="cs-CZ" sz="15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12 šedesátiminutových lekcí z matematiky a 12 šedesátiminutových lekcí z českého jazyka, vždy lekci týdně z každého předmětu.</a:t>
            </a:r>
            <a:endParaRPr lang="cs-CZ" sz="155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cs-CZ" sz="15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Cena: </a:t>
            </a:r>
            <a:r>
              <a:rPr lang="cs-CZ" sz="15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1.400 Kč </a:t>
            </a:r>
            <a:r>
              <a:rPr lang="cs-CZ" sz="15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za oba předměty, </a:t>
            </a:r>
            <a:r>
              <a:rPr lang="cs-CZ" sz="15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1.000</a:t>
            </a:r>
            <a:r>
              <a:rPr lang="cs-CZ" sz="15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15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Kč </a:t>
            </a:r>
            <a:r>
              <a:rPr lang="cs-CZ" sz="15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za jeden předmět.</a:t>
            </a:r>
          </a:p>
          <a:p>
            <a:pPr marL="0" indent="0">
              <a:buNone/>
            </a:pPr>
            <a:r>
              <a:rPr lang="cs-CZ" sz="1550" b="1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 zájemce z 5. tříd:</a:t>
            </a:r>
          </a:p>
          <a:p>
            <a:r>
              <a:rPr lang="cs-CZ" sz="15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12 šedesátiminutových lekcí, střídavě vždy lekci jednoho předmětu týdně.</a:t>
            </a:r>
          </a:p>
          <a:p>
            <a:r>
              <a:rPr lang="cs-CZ" sz="15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Cena: </a:t>
            </a:r>
            <a:r>
              <a:rPr lang="cs-CZ" sz="15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800 Kč </a:t>
            </a:r>
            <a:r>
              <a:rPr lang="cs-CZ" sz="15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za oba předměty, </a:t>
            </a:r>
            <a:r>
              <a:rPr lang="cs-CZ" sz="15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600 Kč </a:t>
            </a:r>
            <a:r>
              <a:rPr lang="cs-CZ" sz="15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za jeden předmět</a:t>
            </a:r>
            <a:r>
              <a:rPr lang="cs-CZ" sz="15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marL="0" indent="0">
              <a:buNone/>
            </a:pPr>
            <a:endParaRPr lang="cs-CZ" sz="155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cs-CZ" sz="15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Konkrétní termíny</a:t>
            </a:r>
            <a:r>
              <a:rPr lang="cs-CZ" sz="155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15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hodin budou upřesněny po dohodě se zájemci v prosinci 2023.</a:t>
            </a:r>
          </a:p>
          <a:p>
            <a:r>
              <a:rPr lang="cs-CZ" sz="155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Přihlášení do 30. 11. 2023 </a:t>
            </a:r>
            <a:r>
              <a:rPr lang="cs-CZ" sz="15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 e-mail: </a:t>
            </a:r>
            <a:r>
              <a:rPr lang="cs-CZ" sz="15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2"/>
              </a:rPr>
              <a:t>lenka.zychova@zsgvitkov.cz</a:t>
            </a:r>
            <a:r>
              <a:rPr lang="cs-CZ" sz="15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tel. 556 303 375</a:t>
            </a:r>
          </a:p>
          <a:p>
            <a:r>
              <a:rPr lang="cs-CZ" sz="155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Platba hotově před začátkem první lekce nebo do 15. ledna na účet školy 19-8388410247/0100</a:t>
            </a:r>
            <a:endParaRPr lang="cs-CZ" sz="155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 bwMode="black">
          <a:xfrm>
            <a:off x="1223628" y="48158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>
                <a:ln/>
                <a:solidFill>
                  <a:schemeClr val="accent1"/>
                </a:solidFill>
              </a:rPr>
              <a:t>PŘÍPRAVNÉ KURZY</a:t>
            </a:r>
            <a:endParaRPr lang="cs-CZ" sz="5400" b="1" dirty="0">
              <a:ln/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0160" y="518595"/>
            <a:ext cx="9628632" cy="136211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sz="5400" b="1" dirty="0" smtClean="0">
                <a:ln/>
                <a:solidFill>
                  <a:schemeClr val="accent1"/>
                </a:solidFill>
              </a:rPr>
              <a:t>STIPENDIA</a:t>
            </a:r>
            <a:endParaRPr lang="cs-CZ" sz="5400" b="1" dirty="0">
              <a:ln/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ln w="57150">
            <a:solidFill>
              <a:srgbClr val="92D050"/>
            </a:solidFill>
          </a:ln>
        </p:spPr>
        <p:txBody>
          <a:bodyPr>
            <a:noAutofit/>
          </a:bodyPr>
          <a:lstStyle/>
          <a:p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1. – 4. ročníky vyššího gymnázia </a:t>
            </a:r>
          </a:p>
          <a:p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1.500 Kč / pololetí = průměr známek do 1,8, v jednotlivých předmětech není horší známka než 3</a:t>
            </a:r>
          </a:p>
          <a:p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3.000 Kč / pololetí = prospěl/a s vyznamenáním </a:t>
            </a:r>
          </a:p>
          <a:p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podmínky = dobré chování, bez kázeňských opatření, absence do 20 % za pololetí, žádná neomluvená absence, v daném pololetí bez komisionální zkoušky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1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 bwMode="black">
          <a:xfrm>
            <a:off x="1278309" y="457557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>
                <a:ln/>
                <a:solidFill>
                  <a:schemeClr val="accent1"/>
                </a:solidFill>
              </a:rPr>
              <a:t>      VÝZNAMNÍ ABSOLVENTI</a:t>
            </a:r>
            <a:endParaRPr lang="cs-CZ" sz="5400" b="1" dirty="0">
              <a:ln/>
              <a:solidFill>
                <a:schemeClr val="accent1"/>
              </a:solidFill>
            </a:endParaRPr>
          </a:p>
        </p:txBody>
      </p:sp>
      <p:pic>
        <p:nvPicPr>
          <p:cNvPr id="3074" name="Picture 2" descr="Mgr. Dalibor Balšín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64" y="1994263"/>
            <a:ext cx="2194560" cy="2194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17371" y="2096709"/>
            <a:ext cx="29086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2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Mgr. Dalibor </a:t>
            </a:r>
            <a:r>
              <a:rPr lang="cs-CZ" sz="12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Balšínek</a:t>
            </a:r>
            <a:endParaRPr lang="cs-CZ" sz="1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2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Zakladatel 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šéfredaktor názorového deníku Echo24.cz a Týdeníku Echo; dříve šéfredaktor deníku Lidové noviny a časopisu Týden. Absolvent FPF SU v Opavě a FSV UK v Praze</a:t>
            </a:r>
            <a:r>
              <a:rPr lang="cs-CZ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8" name="Picture 6" descr="Prof. Mgr. Vítězslav Bryja, Ph.D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26" y="4465862"/>
            <a:ext cx="2181145" cy="21811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044625" y="4875351"/>
            <a:ext cx="27814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Mgr. Vítězslav </a:t>
            </a:r>
            <a:r>
              <a:rPr lang="cs-CZ" sz="12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Bryja</a:t>
            </a:r>
            <a:r>
              <a:rPr lang="cs-CZ" sz="1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Ph.D.</a:t>
            </a:r>
          </a:p>
          <a:p>
            <a:pPr algn="just"/>
            <a:endParaRPr lang="cs-CZ" sz="1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Založil výzkumnou skupinu 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zabývající se molekulárními mechanismy mezibuněčné komunikace. Některé </a:t>
            </a:r>
            <a:r>
              <a:rPr lang="cs-CZ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objevy 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mají klinický potenciál a mohou vést k vývoji nových léků proti leukémiím i dalším nádorům.</a:t>
            </a:r>
          </a:p>
        </p:txBody>
      </p:sp>
      <p:pic>
        <p:nvPicPr>
          <p:cNvPr id="3082" name="Picture 10" descr="Doc. PhDr. Jan Holeš, Ph.D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3"/>
          <a:stretch/>
        </p:blipFill>
        <p:spPr bwMode="auto">
          <a:xfrm>
            <a:off x="6555787" y="1994263"/>
            <a:ext cx="2013448" cy="2194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8874034" y="2265603"/>
            <a:ext cx="3021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Doc. PhDr. Jan Holeš, Ph.D.</a:t>
            </a:r>
          </a:p>
          <a:p>
            <a:pPr algn="just"/>
            <a:endParaRPr lang="cs-CZ" sz="1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cs-CZ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Autor </a:t>
            </a:r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nebo spoluautor 11 knih a desítek odborných článků o jazykovědě vydaných v České republice a v zahraničí, člen výzkumných týmů a odborných komisí. </a:t>
            </a:r>
          </a:p>
        </p:txBody>
      </p:sp>
      <p:pic>
        <p:nvPicPr>
          <p:cNvPr id="3084" name="Picture 12" descr="MgA. et Mgr. Blanka Valchařová, ak. mal. a rest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36" y="4465861"/>
            <a:ext cx="2224949" cy="21811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8934994" y="4875351"/>
            <a:ext cx="2769325" cy="157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2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MgA</a:t>
            </a:r>
            <a:r>
              <a:rPr lang="cs-CZ" sz="12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et Mgr. Blanka </a:t>
            </a:r>
            <a:r>
              <a:rPr lang="cs-CZ" sz="12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Valchařová</a:t>
            </a:r>
            <a:r>
              <a:rPr lang="cs-CZ" sz="12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2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</a:t>
            </a:r>
            <a:r>
              <a:rPr lang="cs-CZ" sz="12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2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</a:t>
            </a:r>
            <a:r>
              <a:rPr lang="cs-CZ" sz="12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rest.</a:t>
            </a:r>
            <a:endParaRPr lang="cs-CZ" sz="12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200" dirty="0" smtClean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Akademická </a:t>
            </a:r>
            <a:r>
              <a:rPr lang="cs-CZ" sz="12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malířka, její díla jsou zastoupena v Národní galerii v Praze a dalších soukromých i korporátních sbírkách v tuzemsku i zahraničí. </a:t>
            </a:r>
            <a:r>
              <a:rPr lang="cs-CZ" sz="1200" dirty="0" smtClean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Členka </a:t>
            </a:r>
            <a:r>
              <a:rPr lang="cs-CZ" sz="1200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Spolku výtvarných umělců Mánes</a:t>
            </a:r>
            <a:r>
              <a:rPr lang="cs-CZ" sz="1200" dirty="0" smtClean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     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8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sz="5400" b="1" dirty="0" smtClean="0">
                <a:ln/>
                <a:solidFill>
                  <a:schemeClr val="accent1"/>
                </a:solidFill>
              </a:rPr>
              <a:t>KONTAKTNÍ ÚDAJE</a:t>
            </a:r>
            <a:endParaRPr lang="cs-CZ" sz="5400" b="1" dirty="0">
              <a:ln/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91319" y="2194560"/>
            <a:ext cx="5404514" cy="2063541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1350963" indent="-1350963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ea typeface="Times New Roman"/>
              </a:rPr>
              <a:t>Adresa:</a:t>
            </a:r>
            <a:r>
              <a:rPr lang="cs-CZ" sz="2400" dirty="0">
                <a:ea typeface="Times New Roman"/>
              </a:rPr>
              <a:t> 	Základní škola a gymnázium Vítkov, příspěvková organizace</a:t>
            </a:r>
            <a:endParaRPr lang="cs-CZ" sz="2400" dirty="0">
              <a:latin typeface="Times New Roman"/>
              <a:ea typeface="Times New Roman"/>
            </a:endParaRPr>
          </a:p>
          <a:p>
            <a:pPr marL="1350963" indent="-1350963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ea typeface="Times New Roman"/>
              </a:rPr>
              <a:t>	Komenského 754, 749 01 </a:t>
            </a:r>
            <a:r>
              <a:rPr lang="cs-CZ" sz="2400" dirty="0" smtClean="0">
                <a:ea typeface="Times New Roman"/>
              </a:rPr>
              <a:t>Vítkov</a:t>
            </a:r>
          </a:p>
          <a:p>
            <a:pPr marL="1350963" indent="-1350963">
              <a:spcBef>
                <a:spcPts val="0"/>
              </a:spcBef>
              <a:spcAft>
                <a:spcPts val="0"/>
              </a:spcAft>
              <a:buNone/>
            </a:pPr>
            <a:endParaRPr lang="cs-CZ" sz="2400" dirty="0">
              <a:latin typeface="Times New Roman"/>
              <a:ea typeface="Times New Roman"/>
            </a:endParaRPr>
          </a:p>
          <a:p>
            <a:pPr marL="1350963" indent="-1350963">
              <a:spcBef>
                <a:spcPts val="0"/>
              </a:spcBef>
              <a:buNone/>
            </a:pPr>
            <a:r>
              <a:rPr lang="cs-CZ" sz="2400" b="1" dirty="0">
                <a:ea typeface="Times New Roman"/>
              </a:rPr>
              <a:t>Web:</a:t>
            </a:r>
            <a:r>
              <a:rPr lang="cs-CZ" sz="2400" dirty="0">
                <a:ea typeface="Times New Roman"/>
              </a:rPr>
              <a:t> 	www.zsgvitkov.cz</a:t>
            </a:r>
            <a:endParaRPr lang="cs-CZ" sz="2400" dirty="0">
              <a:latin typeface="Times New Roman"/>
              <a:ea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59606" y="2194560"/>
            <a:ext cx="5854890" cy="4319970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cs-CZ" sz="2600" b="1" dirty="0" smtClean="0"/>
              <a:t>ŘEDITEL ŠKOLY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cs-CZ" sz="2600" dirty="0" smtClean="0"/>
              <a:t>- Mgr. Miroslav </a:t>
            </a:r>
            <a:r>
              <a:rPr lang="cs-CZ" sz="2600" dirty="0" err="1" smtClean="0"/>
              <a:t>Bučánek</a:t>
            </a:r>
            <a:r>
              <a:rPr lang="cs-CZ" sz="2600" dirty="0" smtClean="0"/>
              <a:t> -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cs-CZ" sz="2600" dirty="0"/>
          </a:p>
          <a:p>
            <a:pPr marL="1255713" indent="-1255713">
              <a:spcBef>
                <a:spcPts val="0"/>
              </a:spcBef>
              <a:buNone/>
            </a:pPr>
            <a:r>
              <a:rPr lang="cs-CZ" sz="2600" dirty="0" smtClean="0"/>
              <a:t>E-mail: 	</a:t>
            </a:r>
            <a:r>
              <a:rPr lang="cs-CZ" sz="2600" dirty="0" smtClean="0">
                <a:hlinkClick r:id="rId3"/>
              </a:rPr>
              <a:t>reditel@zsgvitkov.cz</a:t>
            </a:r>
            <a:endParaRPr lang="cs-CZ" sz="2600" dirty="0"/>
          </a:p>
          <a:p>
            <a:pPr marL="1255713" indent="-1255713">
              <a:spcBef>
                <a:spcPts val="0"/>
              </a:spcBef>
              <a:buNone/>
            </a:pPr>
            <a:r>
              <a:rPr lang="cs-CZ" sz="2600" dirty="0" smtClean="0"/>
              <a:t>Telefon: 	556 300 779</a:t>
            </a:r>
          </a:p>
          <a:p>
            <a:pPr marL="0" indent="0">
              <a:spcBef>
                <a:spcPts val="0"/>
              </a:spcBef>
              <a:buNone/>
            </a:pPr>
            <a:endParaRPr lang="cs-CZ" sz="2600" dirty="0" smtClean="0"/>
          </a:p>
          <a:p>
            <a:pPr marL="0" indent="0">
              <a:spcBef>
                <a:spcPts val="0"/>
              </a:spcBef>
              <a:buNone/>
            </a:pPr>
            <a:endParaRPr lang="cs-CZ" sz="2600" dirty="0"/>
          </a:p>
          <a:p>
            <a:pPr marL="0" indent="0" algn="ctr">
              <a:spcBef>
                <a:spcPts val="0"/>
              </a:spcBef>
              <a:buNone/>
            </a:pPr>
            <a:r>
              <a:rPr lang="cs-CZ" sz="2600" b="1" dirty="0" smtClean="0"/>
              <a:t>ZÁSTUPKYNĚ ŘEDITELE PRO GYMNÁZIUM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cs-CZ" sz="2600" dirty="0" smtClean="0"/>
              <a:t>- Mgr. Lenka </a:t>
            </a:r>
            <a:r>
              <a:rPr lang="cs-CZ" sz="2600" dirty="0" err="1" smtClean="0"/>
              <a:t>Zychová</a:t>
            </a:r>
            <a:r>
              <a:rPr lang="cs-CZ" sz="2600" dirty="0" smtClean="0"/>
              <a:t> -</a:t>
            </a:r>
          </a:p>
          <a:p>
            <a:pPr marL="0" indent="0">
              <a:spcBef>
                <a:spcPts val="0"/>
              </a:spcBef>
              <a:buNone/>
            </a:pPr>
            <a:endParaRPr lang="cs-CZ" sz="2600" dirty="0" smtClean="0"/>
          </a:p>
          <a:p>
            <a:pPr marL="1255713" indent="-1255713">
              <a:spcBef>
                <a:spcPts val="0"/>
              </a:spcBef>
              <a:buNone/>
            </a:pPr>
            <a:r>
              <a:rPr lang="cs-CZ" sz="2600" dirty="0" smtClean="0"/>
              <a:t>E-mail</a:t>
            </a:r>
            <a:r>
              <a:rPr lang="cs-CZ" sz="2600" dirty="0"/>
              <a:t>: </a:t>
            </a:r>
            <a:r>
              <a:rPr lang="cs-CZ" sz="2600" dirty="0" smtClean="0"/>
              <a:t>	</a:t>
            </a:r>
            <a:r>
              <a:rPr lang="cs-CZ" sz="2600" dirty="0" smtClean="0">
                <a:hlinkClick r:id="rId4"/>
              </a:rPr>
              <a:t>lenka.zychova@zsgvitkov.cz</a:t>
            </a:r>
            <a:endParaRPr lang="cs-CZ" sz="2600" dirty="0" smtClean="0"/>
          </a:p>
          <a:p>
            <a:pPr marL="1255713" indent="-1255713">
              <a:spcBef>
                <a:spcPts val="0"/>
              </a:spcBef>
              <a:buNone/>
            </a:pPr>
            <a:r>
              <a:rPr lang="cs-CZ" sz="2600" dirty="0" smtClean="0"/>
              <a:t>Telefon</a:t>
            </a:r>
            <a:r>
              <a:rPr lang="cs-CZ" sz="2600" dirty="0"/>
              <a:t>: </a:t>
            </a:r>
            <a:r>
              <a:rPr lang="cs-CZ" sz="2600" dirty="0" smtClean="0"/>
              <a:t>	556 303 375</a:t>
            </a:r>
            <a:endParaRPr lang="cs-CZ" sz="2600" dirty="0"/>
          </a:p>
          <a:p>
            <a:pPr marL="0" indent="0">
              <a:spcBef>
                <a:spcPts val="0"/>
              </a:spcBef>
              <a:buNone/>
            </a:pPr>
            <a:endParaRPr lang="cs-CZ" dirty="0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507241" y="4450989"/>
            <a:ext cx="5404514" cy="20635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50963" indent="-1350963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cs-CZ" sz="2400" b="1" dirty="0" smtClean="0">
                <a:ea typeface="Times New Roman"/>
              </a:rPr>
              <a:t>ONLINE DNY OTEVŘENÝCH DVEŘÍ</a:t>
            </a:r>
          </a:p>
          <a:p>
            <a:pPr marL="1350963" indent="-1350963">
              <a:spcBef>
                <a:spcPts val="0"/>
              </a:spcBef>
              <a:buFont typeface="Wingdings" panose="05000000000000000000" pitchFamily="2" charset="2"/>
              <a:buNone/>
            </a:pPr>
            <a:endParaRPr lang="cs-CZ" sz="2400" b="1" dirty="0" smtClean="0">
              <a:ea typeface="Times New Roman"/>
            </a:endParaRPr>
          </a:p>
          <a:p>
            <a:pPr marL="723900" indent="-723900">
              <a:spcBef>
                <a:spcPts val="0"/>
              </a:spcBef>
              <a:buFont typeface="Wingdings" pitchFamily="2" charset="2"/>
              <a:buChar char="Ø"/>
            </a:pPr>
            <a:r>
              <a:rPr lang="cs-CZ" sz="2600" dirty="0" smtClean="0">
                <a:solidFill>
                  <a:srgbClr val="C00000"/>
                </a:solidFill>
                <a:ea typeface="Times New Roman"/>
              </a:rPr>
              <a:t>23. </a:t>
            </a:r>
            <a:r>
              <a:rPr lang="cs-CZ" sz="2600" dirty="0">
                <a:solidFill>
                  <a:srgbClr val="C00000"/>
                </a:solidFill>
                <a:ea typeface="Times New Roman"/>
              </a:rPr>
              <a:t>listopad </a:t>
            </a:r>
            <a:r>
              <a:rPr lang="cs-CZ" sz="2600" dirty="0" smtClean="0">
                <a:solidFill>
                  <a:srgbClr val="C00000"/>
                </a:solidFill>
                <a:ea typeface="Times New Roman"/>
              </a:rPr>
              <a:t>2023 </a:t>
            </a:r>
            <a:r>
              <a:rPr lang="cs-CZ" sz="2600" dirty="0">
                <a:solidFill>
                  <a:srgbClr val="C00000"/>
                </a:solidFill>
                <a:ea typeface="Times New Roman"/>
              </a:rPr>
              <a:t>– </a:t>
            </a:r>
            <a:r>
              <a:rPr lang="cs-CZ" sz="2600" dirty="0" smtClean="0">
                <a:solidFill>
                  <a:srgbClr val="C00000"/>
                </a:solidFill>
                <a:ea typeface="Times New Roman"/>
              </a:rPr>
              <a:t>17.00 – 18.00</a:t>
            </a:r>
          </a:p>
          <a:p>
            <a:pPr marL="723900" indent="-723900">
              <a:spcBef>
                <a:spcPts val="0"/>
              </a:spcBef>
              <a:buFont typeface="Wingdings" pitchFamily="2" charset="2"/>
              <a:buChar char="Ø"/>
            </a:pPr>
            <a:r>
              <a:rPr lang="cs-CZ" sz="2600" dirty="0" smtClean="0">
                <a:solidFill>
                  <a:srgbClr val="C00000"/>
                </a:solidFill>
                <a:ea typeface="Times New Roman"/>
              </a:rPr>
              <a:t>16. </a:t>
            </a:r>
            <a:r>
              <a:rPr lang="cs-CZ" sz="2600">
                <a:solidFill>
                  <a:srgbClr val="C00000"/>
                </a:solidFill>
                <a:ea typeface="Times New Roman"/>
              </a:rPr>
              <a:t>leden </a:t>
            </a:r>
            <a:r>
              <a:rPr lang="cs-CZ" sz="2600" smtClean="0">
                <a:solidFill>
                  <a:srgbClr val="C00000"/>
                </a:solidFill>
                <a:ea typeface="Times New Roman"/>
              </a:rPr>
              <a:t>2024 </a:t>
            </a:r>
            <a:r>
              <a:rPr lang="cs-CZ" sz="2600" dirty="0" smtClean="0">
                <a:solidFill>
                  <a:srgbClr val="C00000"/>
                </a:solidFill>
                <a:ea typeface="Times New Roman"/>
              </a:rPr>
              <a:t>– 17.00 – 18.00</a:t>
            </a:r>
          </a:p>
          <a:p>
            <a:pPr marL="723900" indent="-723900">
              <a:spcBef>
                <a:spcPts val="0"/>
              </a:spcBef>
              <a:buFont typeface="Wingdings" pitchFamily="2" charset="2"/>
              <a:buChar char="Ø"/>
            </a:pPr>
            <a:r>
              <a:rPr lang="cs-CZ" sz="2600" dirty="0" smtClean="0">
                <a:solidFill>
                  <a:srgbClr val="C00000"/>
                </a:solidFill>
                <a:ea typeface="Times New Roman"/>
              </a:rPr>
              <a:t>Prezenční prohlídka školy po předchozí domluvě</a:t>
            </a:r>
          </a:p>
        </p:txBody>
      </p:sp>
    </p:spTree>
    <p:extLst>
      <p:ext uri="{BB962C8B-B14F-4D97-AF65-F5344CB8AC3E}">
        <p14:creationId xmlns:p14="http://schemas.microsoft.com/office/powerpoint/2010/main" val="413962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8640" y="466343"/>
            <a:ext cx="10360152" cy="136211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sz="5400" b="1" dirty="0" smtClean="0">
                <a:ln/>
                <a:solidFill>
                  <a:schemeClr val="accent1"/>
                </a:solidFill>
              </a:rPr>
              <a:t>STRUČNÉ INFORMACE</a:t>
            </a:r>
            <a:endParaRPr lang="cs-CZ" sz="5400" b="1" dirty="0">
              <a:ln/>
              <a:solidFill>
                <a:schemeClr val="accent1"/>
              </a:solidFill>
            </a:endParaRPr>
          </a:p>
        </p:txBody>
      </p:sp>
      <p:sp>
        <p:nvSpPr>
          <p:cNvPr id="6" name="Zástupný symbol pro obsah 4"/>
          <p:cNvSpPr>
            <a:spLocks noGrp="1"/>
          </p:cNvSpPr>
          <p:nvPr>
            <p:ph idx="1"/>
          </p:nvPr>
        </p:nvSpPr>
        <p:spPr>
          <a:xfrm>
            <a:off x="3692434" y="1990452"/>
            <a:ext cx="7964424" cy="39862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2400" b="1" dirty="0">
                <a:ea typeface="Times New Roman"/>
              </a:rPr>
              <a:t>Osmileté denní </a:t>
            </a:r>
            <a:r>
              <a:rPr lang="cs-CZ" sz="2400" b="1" dirty="0" smtClean="0">
                <a:ea typeface="Times New Roman"/>
              </a:rPr>
              <a:t>všeobecné studium 79-41-K/81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2400" b="1" dirty="0" smtClean="0">
                <a:ea typeface="Times New Roman"/>
              </a:rPr>
              <a:t>Čtyřleté denní všeobecné studium 79-41-K/41</a:t>
            </a:r>
            <a:endParaRPr lang="cs-CZ" sz="2400" dirty="0">
              <a:ea typeface="Times New Roman"/>
            </a:endParaRPr>
          </a:p>
          <a:p>
            <a:pPr lvl="1">
              <a:spcBef>
                <a:spcPts val="0"/>
              </a:spcBef>
            </a:pPr>
            <a:endParaRPr lang="cs-CZ" sz="1100" dirty="0" smtClean="0">
              <a:ea typeface="Times New Roman"/>
            </a:endParaRPr>
          </a:p>
          <a:p>
            <a:pPr lvl="1">
              <a:spcBef>
                <a:spcPts val="0"/>
              </a:spcBef>
            </a:pPr>
            <a:r>
              <a:rPr lang="cs-CZ" sz="2300" dirty="0">
                <a:ea typeface="Times New Roman"/>
              </a:rPr>
              <a:t>i</a:t>
            </a:r>
            <a:r>
              <a:rPr lang="cs-CZ" sz="2300" dirty="0" smtClean="0">
                <a:ea typeface="Times New Roman"/>
              </a:rPr>
              <a:t>ndividuální přístup ke každému žáku</a:t>
            </a:r>
          </a:p>
          <a:p>
            <a:pPr lvl="1">
              <a:spcBef>
                <a:spcPts val="0"/>
              </a:spcBef>
            </a:pPr>
            <a:r>
              <a:rPr lang="cs-CZ" sz="2300" dirty="0" smtClean="0">
                <a:ea typeface="Times New Roman"/>
              </a:rPr>
              <a:t>dva </a:t>
            </a:r>
            <a:r>
              <a:rPr lang="cs-CZ" sz="2300" dirty="0">
                <a:ea typeface="Times New Roman"/>
              </a:rPr>
              <a:t>cizí </a:t>
            </a:r>
            <a:r>
              <a:rPr lang="cs-CZ" sz="2300" dirty="0" smtClean="0">
                <a:ea typeface="Times New Roman"/>
              </a:rPr>
              <a:t>jazyky (Aj, </a:t>
            </a:r>
            <a:r>
              <a:rPr lang="cs-CZ" sz="2300" dirty="0" err="1" smtClean="0">
                <a:ea typeface="Times New Roman"/>
              </a:rPr>
              <a:t>Nj</a:t>
            </a:r>
            <a:r>
              <a:rPr lang="cs-CZ" sz="2300" dirty="0" smtClean="0">
                <a:ea typeface="Times New Roman"/>
              </a:rPr>
              <a:t>, </a:t>
            </a:r>
            <a:r>
              <a:rPr lang="cs-CZ" sz="2300" dirty="0" err="1" smtClean="0">
                <a:ea typeface="Times New Roman"/>
              </a:rPr>
              <a:t>Rj</a:t>
            </a:r>
            <a:r>
              <a:rPr lang="cs-CZ" sz="2300" dirty="0" smtClean="0">
                <a:ea typeface="Times New Roman"/>
              </a:rPr>
              <a:t>)</a:t>
            </a:r>
          </a:p>
          <a:p>
            <a:pPr lvl="1">
              <a:spcBef>
                <a:spcPts val="0"/>
              </a:spcBef>
            </a:pPr>
            <a:r>
              <a:rPr lang="cs-CZ" sz="2300" dirty="0">
                <a:ea typeface="Times New Roman"/>
              </a:rPr>
              <a:t>ú</a:t>
            </a:r>
            <a:r>
              <a:rPr lang="cs-CZ" sz="2300" dirty="0" smtClean="0">
                <a:ea typeface="Times New Roman"/>
              </a:rPr>
              <a:t>spěšné zapojení do Středoškolské odborné činnosti a oborových soutěží</a:t>
            </a:r>
          </a:p>
          <a:p>
            <a:pPr lvl="1">
              <a:spcBef>
                <a:spcPts val="0"/>
              </a:spcBef>
            </a:pPr>
            <a:r>
              <a:rPr lang="cs-CZ" sz="2300" dirty="0" smtClean="0">
                <a:ea typeface="Times New Roman"/>
              </a:rPr>
              <a:t>volitelné předměty v septimě a oktávě</a:t>
            </a:r>
          </a:p>
          <a:p>
            <a:pPr lvl="1">
              <a:spcBef>
                <a:spcPts val="0"/>
              </a:spcBef>
            </a:pPr>
            <a:r>
              <a:rPr lang="cs-CZ" sz="2300" dirty="0" smtClean="0">
                <a:ea typeface="Times New Roman"/>
              </a:rPr>
              <a:t>lyžařský a snowboardový kurz, sportovně-turistický kurz, zahraniční exkurze aj.</a:t>
            </a:r>
          </a:p>
          <a:p>
            <a:pPr marL="457200" lvl="1" indent="0">
              <a:spcBef>
                <a:spcPts val="0"/>
              </a:spcBef>
              <a:buNone/>
            </a:pPr>
            <a:endParaRPr lang="cs-CZ" sz="1100" b="1" dirty="0">
              <a:ea typeface="Times New Roman"/>
            </a:endParaRPr>
          </a:p>
          <a:p>
            <a:pPr>
              <a:spcBef>
                <a:spcPts val="0"/>
              </a:spcBef>
            </a:pPr>
            <a:r>
              <a:rPr lang="cs-CZ" sz="2400" b="1" dirty="0" smtClean="0">
                <a:ea typeface="Times New Roman"/>
              </a:rPr>
              <a:t>Celostátní přijímací zkoušky</a:t>
            </a:r>
            <a:r>
              <a:rPr lang="cs-CZ" sz="2400" dirty="0" smtClean="0">
                <a:ea typeface="Times New Roman"/>
              </a:rPr>
              <a:t> (</a:t>
            </a:r>
            <a:r>
              <a:rPr lang="cs-CZ" sz="2400" dirty="0" err="1" smtClean="0">
                <a:ea typeface="Times New Roman"/>
              </a:rPr>
              <a:t>Čj</a:t>
            </a:r>
            <a:r>
              <a:rPr lang="cs-CZ" sz="2400" dirty="0" smtClean="0">
                <a:ea typeface="Times New Roman"/>
              </a:rPr>
              <a:t>, M) + přihlížíme </a:t>
            </a:r>
            <a:r>
              <a:rPr lang="cs-CZ" sz="2400" dirty="0">
                <a:ea typeface="Times New Roman"/>
              </a:rPr>
              <a:t>také k </a:t>
            </a:r>
            <a:r>
              <a:rPr lang="cs-CZ" sz="2400" dirty="0" smtClean="0">
                <a:ea typeface="Times New Roman"/>
              </a:rPr>
              <a:t>prospěchu a úspěchům </a:t>
            </a:r>
            <a:r>
              <a:rPr lang="cs-CZ" sz="2400" dirty="0">
                <a:ea typeface="Times New Roman"/>
              </a:rPr>
              <a:t>v </a:t>
            </a:r>
            <a:r>
              <a:rPr lang="cs-CZ" sz="2400" dirty="0" smtClean="0">
                <a:ea typeface="Times New Roman"/>
              </a:rPr>
              <a:t>soutěžích.</a:t>
            </a:r>
          </a:p>
          <a:p>
            <a:pPr>
              <a:spcBef>
                <a:spcPts val="0"/>
              </a:spcBef>
            </a:pPr>
            <a:r>
              <a:rPr lang="cs-CZ" sz="2400" b="1" dirty="0" smtClean="0"/>
              <a:t>Termín </a:t>
            </a:r>
            <a:r>
              <a:rPr lang="cs-CZ" sz="2400" b="1" dirty="0"/>
              <a:t>pro podání přihlášek ke </a:t>
            </a:r>
            <a:r>
              <a:rPr lang="cs-CZ" sz="2400" b="1" dirty="0" smtClean="0"/>
              <a:t>studiu </a:t>
            </a:r>
            <a:r>
              <a:rPr lang="cs-CZ" sz="2400" b="1" dirty="0"/>
              <a:t>je 1. 3. </a:t>
            </a:r>
            <a:r>
              <a:rPr lang="cs-CZ" sz="2400" b="1" dirty="0" smtClean="0"/>
              <a:t>2024.</a:t>
            </a:r>
            <a:endParaRPr lang="cs-CZ" sz="2400" b="1" dirty="0"/>
          </a:p>
          <a:p>
            <a:pPr>
              <a:spcBef>
                <a:spcPts val="0"/>
              </a:spcBef>
            </a:pPr>
            <a:endParaRPr lang="cs-CZ" sz="1800" b="1" dirty="0">
              <a:ea typeface="Times New Roman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893" y="1903444"/>
            <a:ext cx="3006937" cy="225782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3" y="4236254"/>
            <a:ext cx="3009109" cy="225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6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4" b="12913"/>
          <a:stretch/>
        </p:blipFill>
        <p:spPr>
          <a:xfrm>
            <a:off x="-12204" y="3126136"/>
            <a:ext cx="7562088" cy="38298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92" y="15545"/>
            <a:ext cx="4301060" cy="313800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0" b="19652"/>
          <a:stretch/>
        </p:blipFill>
        <p:spPr>
          <a:xfrm>
            <a:off x="-12204" y="0"/>
            <a:ext cx="7890881" cy="322410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56"/>
          <a:stretch/>
        </p:blipFill>
        <p:spPr>
          <a:xfrm>
            <a:off x="7562089" y="3153546"/>
            <a:ext cx="4629911" cy="3804508"/>
          </a:xfrm>
          <a:prstGeom prst="rect">
            <a:avLst/>
          </a:prstGeom>
          <a:effectLst/>
        </p:spPr>
      </p:pic>
      <p:sp>
        <p:nvSpPr>
          <p:cNvPr id="14" name="TextovéPole 13"/>
          <p:cNvSpPr txBox="1"/>
          <p:nvPr/>
        </p:nvSpPr>
        <p:spPr>
          <a:xfrm>
            <a:off x="426540" y="2492590"/>
            <a:ext cx="360303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Imatrikulace 1. ročníků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072457" y="100358"/>
            <a:ext cx="354231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Prezentace absolventů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072457" y="6205828"/>
            <a:ext cx="354231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Poslední zvonění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959051" y="3234212"/>
            <a:ext cx="360303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Maturitní ples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 bwMode="black">
          <a:xfrm>
            <a:off x="9240431" y="5477256"/>
            <a:ext cx="779467" cy="1577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30" name="Picture 6" descr="https://www.zsgvitkov.cz/files/2021-09-08-10-adaptacni-pobyt-1.-rocniku-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" t="33022" r="15479" b="11988"/>
          <a:stretch/>
        </p:blipFill>
        <p:spPr bwMode="auto">
          <a:xfrm>
            <a:off x="0" y="3275045"/>
            <a:ext cx="5572125" cy="35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adpis 1"/>
          <p:cNvSpPr txBox="1">
            <a:spLocks/>
          </p:cNvSpPr>
          <p:nvPr/>
        </p:nvSpPr>
        <p:spPr bwMode="black">
          <a:xfrm flipH="1" flipV="1">
            <a:off x="3713585" y="6395097"/>
            <a:ext cx="177280" cy="4571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36" name="Picture 12" descr="https://www.zsgvitkov.cz/files/20210909_10310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3"/>
          <a:stretch/>
        </p:blipFill>
        <p:spPr bwMode="auto">
          <a:xfrm>
            <a:off x="5572124" y="3275045"/>
            <a:ext cx="6619875" cy="36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952610" y="6288480"/>
            <a:ext cx="257564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Adaptační kurzy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2"/>
          <a:stretch/>
        </p:blipFill>
        <p:spPr>
          <a:xfrm>
            <a:off x="0" y="0"/>
            <a:ext cx="5572122" cy="327504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3" b="9021"/>
          <a:stretch/>
        </p:blipFill>
        <p:spPr>
          <a:xfrm rot="10800000">
            <a:off x="5572121" y="0"/>
            <a:ext cx="6619878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1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"/>
          <a:stretch/>
        </p:blipFill>
        <p:spPr>
          <a:xfrm>
            <a:off x="0" y="27733"/>
            <a:ext cx="6328078" cy="42008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6" r="4681" b="25241"/>
          <a:stretch/>
        </p:blipFill>
        <p:spPr>
          <a:xfrm>
            <a:off x="0" y="3910145"/>
            <a:ext cx="6331131" cy="29957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1"/>
          <a:stretch/>
        </p:blipFill>
        <p:spPr>
          <a:xfrm>
            <a:off x="6218204" y="3964007"/>
            <a:ext cx="5973796" cy="28939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78" y="27733"/>
            <a:ext cx="5880228" cy="3908541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0" y="0"/>
            <a:ext cx="4485229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Kulturní vystoupení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654242" y="0"/>
            <a:ext cx="537467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Sportovně-turistický kurz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0" y="6382675"/>
            <a:ext cx="311091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Školní akademie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654242" y="6247302"/>
            <a:ext cx="5374676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Školní fórum – žákovský parlament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15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" b="1069"/>
          <a:stretch/>
        </p:blipFill>
        <p:spPr>
          <a:xfrm>
            <a:off x="8708" y="3248298"/>
            <a:ext cx="5304601" cy="3596639"/>
          </a:xfrm>
          <a:prstGeom prst="rect">
            <a:avLst/>
          </a:prstGeom>
        </p:spPr>
      </p:pic>
      <p:pic>
        <p:nvPicPr>
          <p:cNvPr id="2052" name="Picture 4" descr="https://www.zsgvitkov.cz/files/thumb/2023-06-05-az-11-italie-(16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15619" r="143" b="4190"/>
          <a:stretch/>
        </p:blipFill>
        <p:spPr bwMode="auto">
          <a:xfrm>
            <a:off x="5272860" y="74302"/>
            <a:ext cx="6916092" cy="366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99"/>
          <a:stretch/>
        </p:blipFill>
        <p:spPr>
          <a:xfrm>
            <a:off x="5313309" y="3886873"/>
            <a:ext cx="6875643" cy="2945799"/>
          </a:xfrm>
          <a:prstGeom prst="rect">
            <a:avLst/>
          </a:prstGeom>
        </p:spPr>
      </p:pic>
      <p:pic>
        <p:nvPicPr>
          <p:cNvPr id="2050" name="Picture 2" descr="https://www.zsgvitkov.cz/files/2023-01-19-studentske-prezidentske-volby-2.-kolo(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7" t="27832" b="30524"/>
          <a:stretch/>
        </p:blipFill>
        <p:spPr bwMode="auto">
          <a:xfrm>
            <a:off x="-1" y="2"/>
            <a:ext cx="5275909" cy="324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384154" y="2717129"/>
            <a:ext cx="289175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Studentské volby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606143" y="74302"/>
            <a:ext cx="60959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Zahraniční exkurze – Itálie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71282" y="3479001"/>
            <a:ext cx="2891754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Historické exkurze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606143" y="3625263"/>
            <a:ext cx="60959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2800" b="1" dirty="0" smtClean="0">
                <a:ln/>
                <a:solidFill>
                  <a:schemeClr val="accent1"/>
                </a:solidFill>
                <a:latin typeface="+mj-lt"/>
              </a:rPr>
              <a:t>Vernisáž výstavy Art </a:t>
            </a:r>
            <a:r>
              <a:rPr lang="cs-CZ" sz="2800" b="1" dirty="0" err="1" smtClean="0">
                <a:ln/>
                <a:solidFill>
                  <a:schemeClr val="accent1"/>
                </a:solidFill>
                <a:latin typeface="+mj-lt"/>
              </a:rPr>
              <a:t>exhibition</a:t>
            </a:r>
            <a:endParaRPr lang="cs-CZ" sz="2800" b="1" dirty="0">
              <a:ln/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5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zsgvitkov.cz/files/2023-06-22-25-uspech-mazoretek-allis-vitkov-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4"/>
          <a:stretch/>
        </p:blipFill>
        <p:spPr bwMode="auto">
          <a:xfrm>
            <a:off x="8457129" y="3421479"/>
            <a:ext cx="3591454" cy="3025485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785" y="466343"/>
            <a:ext cx="9628632" cy="1362113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sz="5400" b="1" dirty="0" smtClean="0">
                <a:ln/>
                <a:solidFill>
                  <a:schemeClr val="accent1"/>
                </a:solidFill>
              </a:rPr>
              <a:t>ÚSPĚCHY</a:t>
            </a:r>
            <a:endParaRPr lang="cs-CZ" sz="5400" b="1" dirty="0">
              <a:ln/>
              <a:solidFill>
                <a:schemeClr val="accent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94" y="3944840"/>
            <a:ext cx="1855770" cy="277745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680" y="546050"/>
            <a:ext cx="5312225" cy="354148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88" y="167296"/>
            <a:ext cx="2501512" cy="3322320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58" y="4348697"/>
            <a:ext cx="1539793" cy="2176563"/>
          </a:xfrm>
          <a:prstGeom prst="rect">
            <a:avLst/>
          </a:prstGeom>
        </p:spPr>
      </p:pic>
      <p:pic>
        <p:nvPicPr>
          <p:cNvPr id="4102" name="Picture 6" descr="https://www.zsgvitkov.cz/files/2023-05-05-krajske-kolo-so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8" y="1587763"/>
            <a:ext cx="2971713" cy="397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1356" y="4718931"/>
            <a:ext cx="1732294" cy="2448672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5892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" r="249" b="1459"/>
          <a:stretch/>
        </p:blipFill>
        <p:spPr>
          <a:xfrm>
            <a:off x="0" y="354841"/>
            <a:ext cx="12188952" cy="6119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Oválný popisek 11">
            <a:hlinkClick r:id="rId3" action="ppaction://hlinksldjump"/>
          </p:cNvPr>
          <p:cNvSpPr/>
          <p:nvPr/>
        </p:nvSpPr>
        <p:spPr>
          <a:xfrm>
            <a:off x="3942746" y="4242762"/>
            <a:ext cx="2021988" cy="771063"/>
          </a:xfrm>
          <a:prstGeom prst="wedgeEllipseCallout">
            <a:avLst>
              <a:gd name="adj1" fmla="val 6371"/>
              <a:gd name="adj2" fmla="val -126532"/>
            </a:avLst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ln>
                  <a:solidFill>
                    <a:schemeClr val="tx1"/>
                  </a:solidFill>
                </a:ln>
              </a:rPr>
              <a:t>JÍDELNA</a:t>
            </a:r>
            <a:endParaRPr lang="cs-CZ" sz="28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Oválný popisek 14">
            <a:hlinkClick r:id="rId4" action="ppaction://hlinksldjump"/>
          </p:cNvPr>
          <p:cNvSpPr/>
          <p:nvPr/>
        </p:nvSpPr>
        <p:spPr>
          <a:xfrm>
            <a:off x="8830102" y="5468112"/>
            <a:ext cx="3184478" cy="804672"/>
          </a:xfrm>
          <a:prstGeom prst="wedgeEllipseCallout">
            <a:avLst>
              <a:gd name="adj1" fmla="val 29677"/>
              <a:gd name="adj2" fmla="val -280434"/>
            </a:avLst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33C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</a:rPr>
              <a:t>VELKÁ TĚLOCVIČNA</a:t>
            </a:r>
            <a:endParaRPr lang="cs-CZ" sz="28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álný popisek 18">
            <a:hlinkClick r:id="rId5" action="ppaction://hlinksldjump"/>
          </p:cNvPr>
          <p:cNvSpPr/>
          <p:nvPr/>
        </p:nvSpPr>
        <p:spPr>
          <a:xfrm>
            <a:off x="7125749" y="1655154"/>
            <a:ext cx="2598282" cy="1065800"/>
          </a:xfrm>
          <a:prstGeom prst="wedgeEllipseCallout">
            <a:avLst>
              <a:gd name="adj1" fmla="val -112893"/>
              <a:gd name="adj2" fmla="val 13858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smtClean="0">
                <a:ln>
                  <a:solidFill>
                    <a:schemeClr val="tx1"/>
                  </a:solidFill>
                </a:ln>
              </a:rPr>
              <a:t>KMENOVÉ TŘÍDY GYMNÁZIA</a:t>
            </a:r>
            <a:endParaRPr lang="cs-CZ" sz="20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álný popisek 19">
            <a:hlinkClick r:id="rId6" action="ppaction://hlinksldjump"/>
          </p:cNvPr>
          <p:cNvSpPr/>
          <p:nvPr/>
        </p:nvSpPr>
        <p:spPr>
          <a:xfrm>
            <a:off x="5311654" y="241960"/>
            <a:ext cx="3248166" cy="895477"/>
          </a:xfrm>
          <a:prstGeom prst="wedgeEllipseCallout">
            <a:avLst>
              <a:gd name="adj1" fmla="val 58084"/>
              <a:gd name="adj2" fmla="val 94148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ln>
                  <a:solidFill>
                    <a:schemeClr val="tx1"/>
                  </a:solidFill>
                </a:ln>
              </a:rPr>
              <a:t>SPORTOVIŠTĚ</a:t>
            </a:r>
            <a:endParaRPr lang="cs-CZ" sz="28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1" name="Oválný popisek 20">
            <a:hlinkClick r:id="rId4" action="ppaction://hlinksldjump"/>
          </p:cNvPr>
          <p:cNvSpPr/>
          <p:nvPr/>
        </p:nvSpPr>
        <p:spPr>
          <a:xfrm>
            <a:off x="6539553" y="4628294"/>
            <a:ext cx="3184478" cy="1030976"/>
          </a:xfrm>
          <a:prstGeom prst="wedgeEllipseCallout">
            <a:avLst>
              <a:gd name="adj1" fmla="val 70991"/>
              <a:gd name="adj2" fmla="val -61018"/>
            </a:avLst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 </a:t>
            </a:r>
            <a:r>
              <a:rPr lang="cs-CZ" sz="2800" b="1" dirty="0" smtClean="0">
                <a:ln>
                  <a:solidFill>
                    <a:schemeClr val="tx1"/>
                  </a:solidFill>
                </a:ln>
              </a:rPr>
              <a:t>MALÁ TĚLOCVIČNA</a:t>
            </a:r>
            <a:endParaRPr lang="cs-CZ" sz="28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3" name="Oválný popisek 22">
            <a:hlinkClick r:id="rId5" action="ppaction://hlinksldjump"/>
          </p:cNvPr>
          <p:cNvSpPr/>
          <p:nvPr/>
        </p:nvSpPr>
        <p:spPr>
          <a:xfrm>
            <a:off x="1340528" y="2893324"/>
            <a:ext cx="2122787" cy="853053"/>
          </a:xfrm>
          <a:prstGeom prst="wedgeEllipseCallout">
            <a:avLst>
              <a:gd name="adj1" fmla="val 147005"/>
              <a:gd name="adj2" fmla="val -13917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smtClean="0">
                <a:ln>
                  <a:solidFill>
                    <a:schemeClr val="tx1"/>
                  </a:solidFill>
                </a:ln>
              </a:rPr>
              <a:t>ŘEDITELSTVÍ ŠKOLY</a:t>
            </a:r>
            <a:endParaRPr lang="cs-CZ" sz="20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Oválný popisek 18">
            <a:hlinkClick r:id="rId5" action="ppaction://hlinksldjump"/>
          </p:cNvPr>
          <p:cNvSpPr/>
          <p:nvPr/>
        </p:nvSpPr>
        <p:spPr>
          <a:xfrm>
            <a:off x="7127322" y="1647297"/>
            <a:ext cx="2598282" cy="1065800"/>
          </a:xfrm>
          <a:prstGeom prst="wedgeEllipseCallout">
            <a:avLst>
              <a:gd name="adj1" fmla="val -126827"/>
              <a:gd name="adj2" fmla="val -1834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 smtClean="0">
                <a:ln>
                  <a:solidFill>
                    <a:schemeClr val="tx1"/>
                  </a:solidFill>
                </a:ln>
              </a:rPr>
              <a:t>KMENOVÉ TŘÍDY GYMNÁZIA</a:t>
            </a:r>
            <a:endParaRPr lang="cs-CZ" sz="20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álný popisek 19">
            <a:hlinkClick r:id="rId6" action="ppaction://hlinksldjump"/>
          </p:cNvPr>
          <p:cNvSpPr/>
          <p:nvPr/>
        </p:nvSpPr>
        <p:spPr>
          <a:xfrm>
            <a:off x="5321081" y="254940"/>
            <a:ext cx="3248166" cy="895477"/>
          </a:xfrm>
          <a:prstGeom prst="wedgeEllipseCallout">
            <a:avLst>
              <a:gd name="adj1" fmla="val -182508"/>
              <a:gd name="adj2" fmla="val 149942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ln>
                  <a:solidFill>
                    <a:schemeClr val="tx1"/>
                  </a:solidFill>
                </a:ln>
              </a:rPr>
              <a:t>SPORTOVIŠTĚ</a:t>
            </a:r>
            <a:endParaRPr lang="cs-CZ" sz="2800" b="1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701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2000" y="3421952"/>
            <a:ext cx="6120000" cy="343604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15500"/>
            <a:ext cx="6120000" cy="344250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000" y="0"/>
            <a:ext cx="6120000" cy="34425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20000" cy="34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9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ion 16x9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_16x9_TP103462901.potx" id="{923F7AAD-468A-4DAC-AA36-55836AA26CE7}" vid="{7A874F8B-3363-435E-B036-441DEBC809EE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6F0C7C-95CD-4157-B59F-1693F8160B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473</Words>
  <Application>Microsoft Office PowerPoint</Application>
  <PresentationFormat>Širokoúhlá obrazovka</PresentationFormat>
  <Paragraphs>94</Paragraphs>
  <Slides>15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Calibri</vt:lpstr>
      <vt:lpstr>Times New Roman</vt:lpstr>
      <vt:lpstr>Wingdings</vt:lpstr>
      <vt:lpstr>Education 16x9</vt:lpstr>
      <vt:lpstr>Základní škola a gymnázium Vítkov, příspěvková organizace</vt:lpstr>
      <vt:lpstr>STRUČNÉ INFORMACE</vt:lpstr>
      <vt:lpstr>Prezentace aplikace PowerPoint</vt:lpstr>
      <vt:lpstr>Prezentace aplikace PowerPoint</vt:lpstr>
      <vt:lpstr>Prezentace aplikace PowerPoint</vt:lpstr>
      <vt:lpstr>Prezentace aplikace PowerPoint</vt:lpstr>
      <vt:lpstr>ÚSPĚCHY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STIPENDIA</vt:lpstr>
      <vt:lpstr>Prezentace aplikace PowerPoint</vt:lpstr>
      <vt:lpstr>KONTAKTNÍ ÚDAJE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2023-08-31T11:30:08Z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TC034629029991</vt:lpwstr>
  </property>
</Properties>
</file>