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8" r:id="rId3"/>
    <p:sldId id="373" r:id="rId4"/>
    <p:sldId id="287" r:id="rId5"/>
    <p:sldId id="380" r:id="rId6"/>
    <p:sldId id="304" r:id="rId7"/>
    <p:sldId id="368" r:id="rId8"/>
    <p:sldId id="359" r:id="rId9"/>
    <p:sldId id="365" r:id="rId10"/>
    <p:sldId id="363" r:id="rId11"/>
    <p:sldId id="367" r:id="rId12"/>
    <p:sldId id="366" r:id="rId13"/>
    <p:sldId id="382" r:id="rId14"/>
    <p:sldId id="385" r:id="rId15"/>
    <p:sldId id="383" r:id="rId16"/>
    <p:sldId id="362" r:id="rId17"/>
    <p:sldId id="386" r:id="rId18"/>
    <p:sldId id="371" r:id="rId19"/>
    <p:sldId id="3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4722A"/>
    <a:srgbClr val="99CCFF"/>
    <a:srgbClr val="00FF00"/>
    <a:srgbClr val="003300"/>
    <a:srgbClr val="FFCCCC"/>
    <a:srgbClr val="CCECFF"/>
    <a:srgbClr val="F76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94075" autoAdjust="0"/>
  </p:normalViewPr>
  <p:slideViewPr>
    <p:cSldViewPr snapToGrid="0">
      <p:cViewPr varScale="1">
        <p:scale>
          <a:sx n="82" d="100"/>
          <a:sy n="82" d="100"/>
        </p:scale>
        <p:origin x="557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</a:t>
            </a:r>
            <a:r>
              <a:rPr lang="cs-CZ" noProof="0" dirty="0" smtClean="0"/>
              <a:t>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10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83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592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inv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 bwMode="inv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noProof="0" dirty="0" smtClean="0"/>
              <a:t>Čtvrtá</a:t>
            </a:r>
            <a:r>
              <a:rPr lang="cs-CZ" dirty="0" smtClean="0"/>
              <a:t> úroveň</a:t>
            </a:r>
          </a:p>
          <a:p>
            <a:pPr lvl="4"/>
            <a:r>
              <a:rPr lang="cs-CZ" dirty="0" smtClean="0"/>
              <a:t>Pátá úroveň</a:t>
            </a:r>
          </a:p>
          <a:p>
            <a:pPr lvl="5"/>
            <a:r>
              <a:rPr lang="cs-CZ" dirty="0" smtClean="0"/>
              <a:t>Šestý</a:t>
            </a:r>
          </a:p>
          <a:p>
            <a:pPr lvl="6"/>
            <a:r>
              <a:rPr lang="cs-CZ" dirty="0" smtClean="0"/>
              <a:t>Sedmý</a:t>
            </a:r>
          </a:p>
          <a:p>
            <a:pPr lvl="7"/>
            <a:r>
              <a:rPr lang="cs-CZ" dirty="0" smtClean="0"/>
              <a:t>Osmý</a:t>
            </a:r>
          </a:p>
          <a:p>
            <a:pPr lvl="8"/>
            <a:r>
              <a:rPr lang="cs-CZ" dirty="0" smtClean="0"/>
              <a:t>Devátý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cs-CZ" smtClean="0"/>
              <a:pPr/>
              <a:t>12.11.2021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lenka.zychova@zsgvitkov.cz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editel@zsgvitkov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lenka.zychova@zsgvitkov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8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832808" y="4421875"/>
            <a:ext cx="9526029" cy="112666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32808" y="1371599"/>
            <a:ext cx="9526029" cy="267661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defTabSz="91440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4100" i="0" dirty="0" smtClean="0">
                <a:ln/>
                <a:solidFill>
                  <a:schemeClr val="accent1"/>
                </a:solidFill>
                <a:latin typeface="Calibri"/>
                <a:ea typeface="+mj-ea"/>
                <a:cs typeface="+mj-cs"/>
              </a:rPr>
              <a:t>Základní škola a gymnázium Vítkov, </a:t>
            </a:r>
            <a:r>
              <a:rPr lang="cs-CZ" sz="2800" i="0" dirty="0" smtClean="0">
                <a:ln/>
                <a:solidFill>
                  <a:schemeClr val="accent1"/>
                </a:solidFill>
                <a:latin typeface="Calibri"/>
                <a:ea typeface="+mj-ea"/>
                <a:cs typeface="+mj-cs"/>
              </a:rPr>
              <a:t>příspěvková organizace</a:t>
            </a:r>
            <a:endParaRPr lang="cs-CZ" sz="2800" i="0" dirty="0">
              <a:ln/>
              <a:solidFill>
                <a:schemeClr val="accent1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1657" y="4421875"/>
            <a:ext cx="6943603" cy="1064525"/>
          </a:xfrm>
          <a:ln w="28575">
            <a:noFill/>
          </a:ln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3200" b="1" dirty="0" smtClean="0">
                <a:ln/>
                <a:solidFill>
                  <a:schemeClr val="accent1"/>
                </a:solidFill>
              </a:rPr>
              <a:t>Komenského 754</a:t>
            </a:r>
          </a:p>
          <a:p>
            <a:r>
              <a:rPr lang="cs-CZ" sz="3200" b="1" dirty="0" smtClean="0">
                <a:ln/>
                <a:solidFill>
                  <a:schemeClr val="accent1"/>
                </a:solidFill>
              </a:rPr>
              <a:t>749 01 Vítkov</a:t>
            </a:r>
            <a:endParaRPr lang="cs-CZ" sz="3200" b="1" i="0" dirty="0">
              <a:ln/>
              <a:solidFill>
                <a:schemeClr val="accent1"/>
              </a:solidFill>
            </a:endParaRPr>
          </a:p>
        </p:txBody>
      </p:sp>
      <p:pic>
        <p:nvPicPr>
          <p:cNvPr id="5" name="Picture 3" descr="Bez názvu 1b kop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2" y="0"/>
            <a:ext cx="2596490" cy="679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230" y="3021853"/>
            <a:ext cx="3411272" cy="3526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062" y="4183065"/>
            <a:ext cx="1658097" cy="16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50" y="0"/>
            <a:ext cx="6186750" cy="34800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902"/>
            <a:ext cx="6115727" cy="34400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0" y="3417902"/>
            <a:ext cx="6115729" cy="344009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270" cy="3417902"/>
          </a:xfrm>
        </p:spPr>
      </p:pic>
    </p:spTree>
    <p:extLst>
      <p:ext uri="{BB962C8B-B14F-4D97-AF65-F5344CB8AC3E}">
        <p14:creationId xmlns:p14="http://schemas.microsoft.com/office/powerpoint/2010/main" val="23755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395" y="1729504"/>
            <a:ext cx="7109748" cy="44831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žáky </a:t>
            </a: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 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ročníků </a:t>
            </a: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 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Vítkova</a:t>
            </a:r>
            <a:b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okolních 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škol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Termín: </a:t>
            </a:r>
            <a:r>
              <a:rPr lang="cs-CZ" dirty="0" smtClean="0"/>
              <a:t>18. listopad 2021 od 14:00 hod.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Potvrzení účasti: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 smtClean="0"/>
              <a:t>do 12. 11. 2021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 smtClean="0"/>
              <a:t>andrea.masova@zsgvitkov.cz</a:t>
            </a:r>
            <a:endParaRPr lang="cs-CZ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Týmy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</a:t>
            </a:r>
            <a:r>
              <a:rPr lang="cs-CZ" b="1" dirty="0" smtClean="0"/>
              <a:t>2 </a:t>
            </a:r>
            <a:r>
              <a:rPr lang="cs-CZ" b="1" dirty="0"/>
              <a:t>hodiny</a:t>
            </a:r>
            <a:r>
              <a:rPr lang="cs-CZ" dirty="0"/>
              <a:t>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</a:t>
            </a:r>
            <a:r>
              <a:rPr lang="cs-CZ" b="1" dirty="0" smtClean="0"/>
              <a:t>indicie </a:t>
            </a:r>
            <a:r>
              <a:rPr lang="cs-CZ" b="1" dirty="0" smtClean="0">
                <a:sym typeface="Wingdings" panose="05000000000000000000" pitchFamily="2" charset="2"/>
              </a:rPr>
              <a:t></a:t>
            </a:r>
            <a:r>
              <a:rPr lang="cs-CZ" b="1" dirty="0">
                <a:sym typeface="Wingdings" panose="05000000000000000000" pitchFamily="2" charset="2"/>
              </a:rPr>
              <a:t/>
            </a:r>
            <a:br>
              <a:rPr lang="cs-CZ" b="1" dirty="0">
                <a:sym typeface="Wingdings" panose="05000000000000000000" pitchFamily="2" charset="2"/>
              </a:rPr>
            </a:br>
            <a:r>
              <a:rPr lang="cs-CZ" b="1" dirty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výsledné slovo otevře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b="1" dirty="0" smtClean="0"/>
              <a:t>pokladnici pevnosti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7143" cy="176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27513" b="18942"/>
          <a:stretch/>
        </p:blipFill>
        <p:spPr>
          <a:xfrm>
            <a:off x="4256382" y="3630169"/>
            <a:ext cx="7935618" cy="3227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r="9366" b="4894"/>
          <a:stretch/>
        </p:blipFill>
        <p:spPr>
          <a:xfrm>
            <a:off x="7248994" y="1314"/>
            <a:ext cx="4943006" cy="3628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126362" y="1770788"/>
            <a:ext cx="3947654" cy="369108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Termín: </a:t>
            </a:r>
            <a:r>
              <a:rPr lang="cs-CZ" dirty="0" smtClean="0"/>
              <a:t>18. leden 2022 od 14:00 hod.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Potvrzení účasti: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 smtClean="0"/>
              <a:t>do 13. 1. 2022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 smtClean="0"/>
              <a:t>andrea.masova@zsgvitkov.cz</a:t>
            </a:r>
            <a:endParaRPr lang="cs-CZ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 smtClean="0"/>
              <a:t>Týmy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</a:t>
            </a:r>
            <a:r>
              <a:rPr lang="cs-CZ" b="1" dirty="0" smtClean="0"/>
              <a:t>2 </a:t>
            </a:r>
            <a:r>
              <a:rPr lang="cs-CZ" b="1" dirty="0"/>
              <a:t>hodiny</a:t>
            </a:r>
            <a:r>
              <a:rPr lang="cs-CZ" dirty="0"/>
              <a:t>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</a:t>
            </a:r>
            <a:r>
              <a:rPr lang="cs-CZ" b="1" dirty="0" smtClean="0"/>
              <a:t>část šifry </a:t>
            </a:r>
            <a:r>
              <a:rPr lang="cs-CZ" b="1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/>
              <a:t>poklad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7"/>
          <a:stretch/>
        </p:blipFill>
        <p:spPr bwMode="auto">
          <a:xfrm>
            <a:off x="0" y="0"/>
            <a:ext cx="7968341" cy="25185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5" b="14260"/>
          <a:stretch/>
        </p:blipFill>
        <p:spPr>
          <a:xfrm>
            <a:off x="2" y="4065738"/>
            <a:ext cx="7968341" cy="2792262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" y="2731181"/>
            <a:ext cx="8244347" cy="12213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žáky 5. ročníků ZŠ 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Vítkova i </a:t>
            </a: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okolních </a:t>
            </a:r>
            <a:r>
              <a:rPr lang="cs-CZ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škol</a:t>
            </a:r>
          </a:p>
        </p:txBody>
      </p:sp>
    </p:spTree>
    <p:extLst>
      <p:ext uri="{BB962C8B-B14F-4D97-AF65-F5344CB8AC3E}">
        <p14:creationId xmlns:p14="http://schemas.microsoft.com/office/powerpoint/2010/main" val="567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1" y="2190749"/>
            <a:ext cx="11466286" cy="3986213"/>
          </a:xfrm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 šedesátiminutových lekcí z matematiky a 12 šedesátiminutových lekcí z českého jazyka</a:t>
            </a:r>
          </a:p>
          <a:p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Vždy lekci týdně z každého předmětu</a:t>
            </a:r>
          </a:p>
          <a:p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Leden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až 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duben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2022, v případě nepříznivé epidemiologické situace online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Cena: </a:t>
            </a:r>
            <a:r>
              <a:rPr lang="cs-CZ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1.000,- Kč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oba předmět, </a:t>
            </a:r>
            <a:r>
              <a:rPr lang="cs-CZ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600,- Kč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jeden předmět</a:t>
            </a:r>
          </a:p>
          <a:p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Termíny hodin budou upřesněny po dohodě se zájemci v prosinci 2021.</a:t>
            </a:r>
          </a:p>
          <a:p>
            <a:r>
              <a:rPr lang="cs-CZ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Přihlášení do 30. 11. 2021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 e-mail: 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lenka.zychova@zsgvitkov.cz</a:t>
            </a: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tel. 556 303 375</a:t>
            </a:r>
          </a:p>
          <a:p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Platba hotově před začátkem první lekce nebo do 18. ledna na účet školy 19-8388410247/0100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 bwMode="black">
          <a:xfrm>
            <a:off x="1223628" y="48158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PŘÍPRAVNÉ KURZY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STIPENDIA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Pro 1. – 4. ročníky vyššího gymnázia stipendia</a:t>
            </a:r>
          </a:p>
          <a:p>
            <a:r>
              <a:rPr lang="cs-CZ" sz="2800" b="1" dirty="0" smtClean="0"/>
              <a:t>1.500,- Kč </a:t>
            </a:r>
            <a:r>
              <a:rPr lang="cs-CZ" sz="2800" dirty="0" smtClean="0"/>
              <a:t>/ pololetí = průměr známek do 1,8, v jednotlivých předmětech není horší známka než 3</a:t>
            </a:r>
          </a:p>
          <a:p>
            <a:r>
              <a:rPr lang="cs-CZ" sz="2800" b="1" dirty="0" smtClean="0"/>
              <a:t>3.000,- Kč </a:t>
            </a:r>
            <a:r>
              <a:rPr lang="cs-CZ" sz="2800" dirty="0" smtClean="0"/>
              <a:t>/ pololetí = prospěl/a s vyznamenáním </a:t>
            </a:r>
          </a:p>
          <a:p>
            <a:r>
              <a:rPr lang="cs-CZ" sz="2800" dirty="0" smtClean="0"/>
              <a:t>Další podmínky = dobré chování, bez kázeňských opatřeních (napomenutí, důtky, podmíněné vyloučení), absence do 20 % za pololetí, žádná neomluvená absence, nekonal v pololetí opravnou zkoušku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5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MATURITNÍ ZKOUŠKA 2021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dirty="0" smtClean="0"/>
              <a:t>Porovnání výsledků didaktických testů v roce 2021: </a:t>
            </a:r>
          </a:p>
          <a:p>
            <a:pPr marL="0" indent="0">
              <a:buNone/>
            </a:pPr>
            <a:r>
              <a:rPr lang="cs-CZ" sz="2800" dirty="0" smtClean="0"/>
              <a:t>                                 (průměrný % skór)</a:t>
            </a:r>
          </a:p>
          <a:p>
            <a:pPr marL="0" indent="0">
              <a:buNone/>
            </a:pPr>
            <a:r>
              <a:rPr lang="cs-CZ" sz="2800" b="1" dirty="0" smtClean="0"/>
              <a:t>   předmět                 gymnázia v ČR		naše gymnázium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</a:t>
            </a:r>
            <a:r>
              <a:rPr lang="cs-CZ" sz="2800" dirty="0" smtClean="0"/>
              <a:t>český jazyk			81,2				78,5</a:t>
            </a:r>
          </a:p>
          <a:p>
            <a:pPr marL="0" indent="0">
              <a:buNone/>
            </a:pPr>
            <a:r>
              <a:rPr lang="cs-CZ" sz="2800" dirty="0" smtClean="0"/>
              <a:t>   anglický jazyk                  90,8				87,9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matematika		60,6				65,1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382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7863" t="11084" r="3039" b="10080"/>
          <a:stretch/>
        </p:blipFill>
        <p:spPr>
          <a:xfrm>
            <a:off x="0" y="2096708"/>
            <a:ext cx="6382694" cy="4386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8018" t="10880" r="2367" b="10137"/>
          <a:stretch/>
        </p:blipFill>
        <p:spPr>
          <a:xfrm>
            <a:off x="6287939" y="2096708"/>
            <a:ext cx="5904061" cy="4386388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 bwMode="black">
          <a:xfrm>
            <a:off x="1278309" y="457557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VÝZNAMNÍ ABSOLVENTI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KONTAKTNÍ ÚDAJE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1319" y="2194560"/>
            <a:ext cx="5404514" cy="206354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ea typeface="Times New Roman"/>
              </a:rPr>
              <a:t>Adresa:</a:t>
            </a:r>
            <a:r>
              <a:rPr lang="cs-CZ" sz="2400" dirty="0">
                <a:ea typeface="Times New Roman"/>
              </a:rPr>
              <a:t> 	Základní škola a gymnázium Vítkov, příspěvková organizace</a:t>
            </a:r>
            <a:endParaRPr lang="cs-CZ" sz="2400" dirty="0">
              <a:latin typeface="Times New Roman"/>
              <a:ea typeface="Times New Roman"/>
            </a:endParaRPr>
          </a:p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ea typeface="Times New Roman"/>
              </a:rPr>
              <a:t>	Komenského 754, 749 01 </a:t>
            </a:r>
            <a:r>
              <a:rPr lang="cs-CZ" sz="2400" dirty="0" smtClean="0">
                <a:ea typeface="Times New Roman"/>
              </a:rPr>
              <a:t>Vítkov</a:t>
            </a:r>
          </a:p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latin typeface="Times New Roman"/>
              <a:ea typeface="Times New Roman"/>
            </a:endParaRPr>
          </a:p>
          <a:p>
            <a:pPr marL="1350963" indent="-1350963">
              <a:spcBef>
                <a:spcPts val="0"/>
              </a:spcBef>
              <a:buNone/>
            </a:pPr>
            <a:r>
              <a:rPr lang="cs-CZ" sz="2400" b="1" dirty="0">
                <a:ea typeface="Times New Roman"/>
              </a:rPr>
              <a:t>Web:</a:t>
            </a:r>
            <a:r>
              <a:rPr lang="cs-CZ" sz="2400" dirty="0">
                <a:ea typeface="Times New Roman"/>
              </a:rPr>
              <a:t> 	www.zsgvitkov.cz</a:t>
            </a:r>
            <a:endParaRPr lang="cs-CZ" sz="2400" dirty="0"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59606" y="2194560"/>
            <a:ext cx="5854890" cy="431997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2600" b="1" dirty="0" smtClean="0"/>
              <a:t>ŘEDITEL ŠKOLY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dirty="0" smtClean="0"/>
              <a:t>- Mgr. Miroslav </a:t>
            </a:r>
            <a:r>
              <a:rPr lang="cs-CZ" sz="2600" dirty="0" err="1" smtClean="0"/>
              <a:t>Bučánek</a:t>
            </a:r>
            <a:r>
              <a:rPr lang="cs-CZ" sz="2600" dirty="0" smtClean="0"/>
              <a:t> -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sz="2600" dirty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E-mail: 	</a:t>
            </a:r>
            <a:r>
              <a:rPr lang="cs-CZ" sz="2600" dirty="0" smtClean="0">
                <a:hlinkClick r:id="rId3"/>
              </a:rPr>
              <a:t>reditel@zsgvitkov.cz</a:t>
            </a:r>
            <a:endParaRPr lang="cs-CZ" sz="2600" dirty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Telefon: 	556 300 779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dirty="0" smtClean="0"/>
          </a:p>
          <a:p>
            <a:pPr marL="0" indent="0">
              <a:spcBef>
                <a:spcPts val="0"/>
              </a:spcBef>
              <a:buNone/>
            </a:pPr>
            <a:endParaRPr lang="cs-CZ" sz="2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b="1" dirty="0" smtClean="0"/>
              <a:t>ZÁSTUPKYNĚ ŘEDITELE PRO GYMNÁZIUM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dirty="0" smtClean="0"/>
              <a:t>- Mgr. Lenka </a:t>
            </a:r>
            <a:r>
              <a:rPr lang="cs-CZ" sz="2600" dirty="0" err="1" smtClean="0"/>
              <a:t>Zychová</a:t>
            </a:r>
            <a:r>
              <a:rPr lang="cs-CZ" sz="2600" dirty="0" smtClean="0"/>
              <a:t> -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dirty="0" smtClean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E-mail</a:t>
            </a:r>
            <a:r>
              <a:rPr lang="cs-CZ" sz="2600" dirty="0"/>
              <a:t>: </a:t>
            </a:r>
            <a:r>
              <a:rPr lang="cs-CZ" sz="2600" dirty="0" smtClean="0"/>
              <a:t>	</a:t>
            </a:r>
            <a:r>
              <a:rPr lang="cs-CZ" sz="2600" dirty="0" smtClean="0">
                <a:hlinkClick r:id="rId4"/>
              </a:rPr>
              <a:t>lenka.zychova@zsgvitkov.cz</a:t>
            </a:r>
            <a:endParaRPr lang="cs-CZ" sz="2600" dirty="0" smtClean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Telefon</a:t>
            </a:r>
            <a:r>
              <a:rPr lang="cs-CZ" sz="2600" dirty="0"/>
              <a:t>: </a:t>
            </a:r>
            <a:r>
              <a:rPr lang="cs-CZ" sz="2600" dirty="0" smtClean="0"/>
              <a:t>	556 303 375</a:t>
            </a:r>
            <a:endParaRPr lang="cs-CZ" sz="2600" dirty="0"/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07241" y="4450989"/>
            <a:ext cx="5404514" cy="2063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963" indent="-1350963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cs-CZ" sz="2400" b="1" dirty="0" smtClean="0">
                <a:ea typeface="Times New Roman"/>
              </a:rPr>
              <a:t>ONLINE DNY OTEVŘENÝCH DVEŘÍ</a:t>
            </a:r>
          </a:p>
          <a:p>
            <a:pPr marL="1350963" indent="-1350963">
              <a:spcBef>
                <a:spcPts val="0"/>
              </a:spcBef>
              <a:buFont typeface="Wingdings" panose="05000000000000000000" pitchFamily="2" charset="2"/>
              <a:buNone/>
            </a:pPr>
            <a:endParaRPr lang="cs-CZ" sz="2400" b="1" dirty="0" smtClean="0">
              <a:ea typeface="Times New Roman"/>
            </a:endParaRP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18. </a:t>
            </a:r>
            <a:r>
              <a:rPr lang="cs-CZ" sz="2600" dirty="0">
                <a:solidFill>
                  <a:srgbClr val="C00000"/>
                </a:solidFill>
                <a:ea typeface="Times New Roman"/>
              </a:rPr>
              <a:t>listopad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2021 </a:t>
            </a:r>
            <a:r>
              <a:rPr lang="cs-CZ" sz="2600" dirty="0">
                <a:solidFill>
                  <a:srgbClr val="C00000"/>
                </a:solidFill>
                <a:ea typeface="Times New Roman"/>
              </a:rPr>
              <a:t>–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17.00 – 18.00</a:t>
            </a: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18. </a:t>
            </a:r>
            <a:r>
              <a:rPr lang="cs-CZ" sz="2600" dirty="0">
                <a:solidFill>
                  <a:srgbClr val="C00000"/>
                </a:solidFill>
                <a:ea typeface="Times New Roman"/>
              </a:rPr>
              <a:t>leden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2022 – 17.00 – 18.00</a:t>
            </a: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Prezenční prohlídka školy po předchozí domluvě</a:t>
            </a:r>
          </a:p>
        </p:txBody>
      </p:sp>
    </p:spTree>
    <p:extLst>
      <p:ext uri="{BB962C8B-B14F-4D97-AF65-F5344CB8AC3E}">
        <p14:creationId xmlns:p14="http://schemas.microsoft.com/office/powerpoint/2010/main" val="4139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466343"/>
            <a:ext cx="10360152" cy="13621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STRUČNÉ INFORMACE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6" name="Zástupný symbol pro obsah 4"/>
          <p:cNvSpPr>
            <a:spLocks noGrp="1"/>
          </p:cNvSpPr>
          <p:nvPr>
            <p:ph idx="1"/>
          </p:nvPr>
        </p:nvSpPr>
        <p:spPr>
          <a:xfrm>
            <a:off x="3657600" y="2190749"/>
            <a:ext cx="7964424" cy="3986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b="1" dirty="0">
                <a:ea typeface="Times New Roman"/>
              </a:rPr>
              <a:t>Osmileté denní studium </a:t>
            </a:r>
            <a:r>
              <a:rPr lang="cs-CZ" sz="2400" b="1" dirty="0" smtClean="0">
                <a:ea typeface="Times New Roman"/>
              </a:rPr>
              <a:t>79-41-K/81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ea typeface="Times New Roman"/>
              </a:rPr>
              <a:t>Čtyřleté denní studium 79-41-K/41</a:t>
            </a:r>
            <a:endParaRPr lang="cs-CZ" sz="2400" dirty="0">
              <a:ea typeface="Times New Roman"/>
            </a:endParaRPr>
          </a:p>
          <a:p>
            <a:pPr lvl="1">
              <a:spcBef>
                <a:spcPts val="0"/>
              </a:spcBef>
            </a:pPr>
            <a:endParaRPr lang="cs-CZ" sz="1100" dirty="0" smtClean="0">
              <a:ea typeface="Times New Roman"/>
            </a:endParaRPr>
          </a:p>
          <a:p>
            <a:pPr lvl="1">
              <a:spcBef>
                <a:spcPts val="0"/>
              </a:spcBef>
            </a:pPr>
            <a:r>
              <a:rPr lang="cs-CZ" sz="2300" dirty="0">
                <a:ea typeface="Times New Roman"/>
              </a:rPr>
              <a:t>i</a:t>
            </a:r>
            <a:r>
              <a:rPr lang="cs-CZ" sz="2300" dirty="0" smtClean="0">
                <a:ea typeface="Times New Roman"/>
              </a:rPr>
              <a:t>ndividuální přístup ke každému žáku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dva </a:t>
            </a:r>
            <a:r>
              <a:rPr lang="cs-CZ" sz="2300" dirty="0">
                <a:ea typeface="Times New Roman"/>
              </a:rPr>
              <a:t>cizí </a:t>
            </a:r>
            <a:r>
              <a:rPr lang="cs-CZ" sz="2300" dirty="0" smtClean="0">
                <a:ea typeface="Times New Roman"/>
              </a:rPr>
              <a:t>jazyky (Aj, </a:t>
            </a:r>
            <a:r>
              <a:rPr lang="cs-CZ" sz="2300" dirty="0" err="1" smtClean="0">
                <a:ea typeface="Times New Roman"/>
              </a:rPr>
              <a:t>Nj</a:t>
            </a:r>
            <a:r>
              <a:rPr lang="cs-CZ" sz="2300" dirty="0" smtClean="0">
                <a:ea typeface="Times New Roman"/>
              </a:rPr>
              <a:t>, </a:t>
            </a:r>
            <a:r>
              <a:rPr lang="cs-CZ" sz="2300" dirty="0" err="1" smtClean="0">
                <a:ea typeface="Times New Roman"/>
              </a:rPr>
              <a:t>Rj</a:t>
            </a:r>
            <a:r>
              <a:rPr lang="cs-CZ" sz="2300" dirty="0" smtClean="0">
                <a:ea typeface="Times New Roman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cs-CZ" sz="2300" dirty="0">
                <a:ea typeface="Times New Roman"/>
              </a:rPr>
              <a:t>ú</a:t>
            </a:r>
            <a:r>
              <a:rPr lang="cs-CZ" sz="2300" dirty="0" smtClean="0">
                <a:ea typeface="Times New Roman"/>
              </a:rPr>
              <a:t>spěšné zapojení do Středoškolské odborné činnosti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volitelné předměty v septimě a oktávě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lyžařský a snowboardový kurz, sportovně-turistický kurz aj.</a:t>
            </a:r>
          </a:p>
          <a:p>
            <a:pPr marL="457200" lvl="1" indent="0">
              <a:spcBef>
                <a:spcPts val="0"/>
              </a:spcBef>
              <a:buNone/>
            </a:pPr>
            <a:endParaRPr lang="cs-CZ" sz="1100" b="1" dirty="0"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cs-CZ" sz="2400" b="1" dirty="0" smtClean="0">
                <a:ea typeface="Times New Roman"/>
              </a:rPr>
              <a:t>Celostátní přijímací zkoušky</a:t>
            </a:r>
            <a:r>
              <a:rPr lang="cs-CZ" sz="2400" dirty="0" smtClean="0">
                <a:ea typeface="Times New Roman"/>
              </a:rPr>
              <a:t> (</a:t>
            </a:r>
            <a:r>
              <a:rPr lang="cs-CZ" sz="2400" dirty="0" err="1" smtClean="0">
                <a:ea typeface="Times New Roman"/>
              </a:rPr>
              <a:t>Čj</a:t>
            </a:r>
            <a:r>
              <a:rPr lang="cs-CZ" sz="2400" dirty="0" smtClean="0">
                <a:ea typeface="Times New Roman"/>
              </a:rPr>
              <a:t>, M) + přihlížíme </a:t>
            </a:r>
            <a:r>
              <a:rPr lang="cs-CZ" sz="2400" dirty="0">
                <a:ea typeface="Times New Roman"/>
              </a:rPr>
              <a:t>také k </a:t>
            </a:r>
            <a:r>
              <a:rPr lang="cs-CZ" sz="2400" dirty="0" smtClean="0">
                <a:ea typeface="Times New Roman"/>
              </a:rPr>
              <a:t>prospěchu a úspěchům </a:t>
            </a:r>
            <a:r>
              <a:rPr lang="cs-CZ" sz="2400" dirty="0">
                <a:ea typeface="Times New Roman"/>
              </a:rPr>
              <a:t>v </a:t>
            </a:r>
            <a:r>
              <a:rPr lang="cs-CZ" sz="2400" dirty="0" smtClean="0">
                <a:ea typeface="Times New Roman"/>
              </a:rPr>
              <a:t>soutěžích.</a:t>
            </a:r>
          </a:p>
          <a:p>
            <a:pPr>
              <a:spcBef>
                <a:spcPts val="0"/>
              </a:spcBef>
            </a:pPr>
            <a:r>
              <a:rPr lang="cs-CZ" sz="2400" b="1" dirty="0" smtClean="0"/>
              <a:t>Termín </a:t>
            </a:r>
            <a:r>
              <a:rPr lang="cs-CZ" sz="2400" b="1" dirty="0"/>
              <a:t>pro podání přihlášek ke </a:t>
            </a:r>
            <a:r>
              <a:rPr lang="cs-CZ" sz="2400" b="1" dirty="0" smtClean="0"/>
              <a:t>studiu </a:t>
            </a:r>
            <a:r>
              <a:rPr lang="cs-CZ" sz="2400" b="1" dirty="0"/>
              <a:t>je 1. 3. </a:t>
            </a:r>
            <a:r>
              <a:rPr lang="cs-CZ" sz="2400" b="1" dirty="0" smtClean="0"/>
              <a:t>2022.</a:t>
            </a:r>
            <a:endParaRPr lang="cs-CZ" sz="2400" b="1" dirty="0"/>
          </a:p>
          <a:p>
            <a:pPr>
              <a:spcBef>
                <a:spcPts val="0"/>
              </a:spcBef>
            </a:pPr>
            <a:endParaRPr lang="cs-CZ" sz="1800" b="1" dirty="0">
              <a:ea typeface="Times New Roman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t="19381" r="10745" b="22936"/>
          <a:stretch/>
        </p:blipFill>
        <p:spPr>
          <a:xfrm>
            <a:off x="298580" y="2190750"/>
            <a:ext cx="3072253" cy="2130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6119" r="17343" b="29435"/>
          <a:stretch/>
        </p:blipFill>
        <p:spPr>
          <a:xfrm>
            <a:off x="298579" y="4321250"/>
            <a:ext cx="3072253" cy="24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56"/>
          <a:stretch/>
        </p:blipFill>
        <p:spPr>
          <a:xfrm>
            <a:off x="7562089" y="3153546"/>
            <a:ext cx="4626863" cy="3704454"/>
          </a:xfrm>
          <a:prstGeom prst="rect">
            <a:avLst/>
          </a:prstGeom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3547"/>
            <a:ext cx="7890881" cy="3722382"/>
          </a:xfrm>
          <a:prstGeom prst="rect">
            <a:avLst/>
          </a:prstGeom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0881" y="-2"/>
            <a:ext cx="4295083" cy="3153547"/>
          </a:xfrm>
          <a:prstGeom prst="rect">
            <a:avLst/>
          </a:prstGeom>
          <a:effectLst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31019" r="2326" b="22627"/>
          <a:stretch/>
        </p:blipFill>
        <p:spPr>
          <a:xfrm>
            <a:off x="0" y="-1"/>
            <a:ext cx="7890881" cy="315354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26540" y="2492590"/>
            <a:ext cx="36030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Imatrikulace 1. ročníků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072457" y="100358"/>
            <a:ext cx="35423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Prezentace absolventů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072457" y="6205828"/>
            <a:ext cx="35423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Poslední zvonění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6540" y="3234712"/>
            <a:ext cx="36030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Maturitní ples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 bwMode="black">
          <a:xfrm>
            <a:off x="9240431" y="5477256"/>
            <a:ext cx="779467" cy="1577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s://www.zsgvitkov.cz/files/2021-09-08-10-adaptacni-pobyt-1.-rocniku-(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 t="24346" r="24289" b="30650"/>
          <a:stretch/>
        </p:blipFill>
        <p:spPr bwMode="auto">
          <a:xfrm>
            <a:off x="0" y="0"/>
            <a:ext cx="5678424" cy="32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zsgvitkov.cz/files/2021-09-08-10-adaptacni-pobyt-1.-rocniku-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33022" r="15479" b="11988"/>
          <a:stretch/>
        </p:blipFill>
        <p:spPr bwMode="auto">
          <a:xfrm>
            <a:off x="0" y="3275045"/>
            <a:ext cx="5572125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zsgvitkov.cz/files/2021-09-08-10-adaptacni-pobyt-1.-rocniku-(7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07" r="22108" b="30451"/>
          <a:stretch/>
        </p:blipFill>
        <p:spPr bwMode="auto">
          <a:xfrm>
            <a:off x="5572123" y="0"/>
            <a:ext cx="6619877" cy="32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 bwMode="black">
          <a:xfrm flipH="1" flipV="1">
            <a:off x="3713585" y="6395097"/>
            <a:ext cx="17728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6" name="Picture 12" descr="https://www.zsgvitkov.cz/files/20210909_1031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"/>
          <a:stretch/>
        </p:blipFill>
        <p:spPr bwMode="auto">
          <a:xfrm>
            <a:off x="5572124" y="3275045"/>
            <a:ext cx="6619875" cy="36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52610" y="6288480"/>
            <a:ext cx="257564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Adaptační kurzy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44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91160" cy="3216166"/>
          </a:xfrm>
          <a:prstGeom prst="rect">
            <a:avLst/>
          </a:prstGeom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6166"/>
            <a:ext cx="6491160" cy="3641834"/>
          </a:xfrm>
          <a:prstGeom prst="rect">
            <a:avLst/>
          </a:prstGeom>
          <a:effectLst/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160" y="3208283"/>
            <a:ext cx="5700840" cy="3649717"/>
          </a:xfrm>
          <a:prstGeom prst="rect">
            <a:avLst/>
          </a:prstGeom>
          <a:effectLst/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160" y="0"/>
            <a:ext cx="5700840" cy="32082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312094" y="127732"/>
            <a:ext cx="3110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Školní pěvecký sbor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654242" y="127732"/>
            <a:ext cx="53746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Sportovně-turistický kurz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12094" y="6247302"/>
            <a:ext cx="3110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Výuka chemie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654242" y="6247302"/>
            <a:ext cx="53746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Školní fórum – žákovský parlament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5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57" y="0"/>
            <a:ext cx="6909995" cy="38868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8957" cy="35063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/>
          <a:stretch/>
        </p:blipFill>
        <p:spPr>
          <a:xfrm>
            <a:off x="0" y="3240350"/>
            <a:ext cx="5313309" cy="36176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/>
          <a:stretch/>
        </p:blipFill>
        <p:spPr>
          <a:xfrm>
            <a:off x="5278957" y="3240350"/>
            <a:ext cx="6913043" cy="361765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7408" y="74302"/>
            <a:ext cx="289175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Studentské volby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606143" y="74302"/>
            <a:ext cx="60959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Zahraniční exkurze – Královská Anglie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97408" y="3625263"/>
            <a:ext cx="289175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Historické exkurze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606143" y="3625263"/>
            <a:ext cx="60959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Soutěž Šifra Jana Ámose pro žáky 5. tříd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785" y="466343"/>
            <a:ext cx="9628632" cy="13621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ÚSPĚCHY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53" y="1500863"/>
            <a:ext cx="4310744" cy="3297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320">
            <a:off x="4832156" y="261256"/>
            <a:ext cx="2656115" cy="358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3204">
            <a:off x="7823306" y="566094"/>
            <a:ext cx="4085489" cy="27990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670">
            <a:off x="6765953" y="3691521"/>
            <a:ext cx="4781800" cy="2689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9" y="3908732"/>
            <a:ext cx="4942135" cy="2779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9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" r="249" b="1459"/>
          <a:stretch/>
        </p:blipFill>
        <p:spPr>
          <a:xfrm>
            <a:off x="0" y="354841"/>
            <a:ext cx="12188952" cy="611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Oválný popisek 11">
            <a:hlinkClick r:id="rId3" action="ppaction://hlinksldjump"/>
          </p:cNvPr>
          <p:cNvSpPr/>
          <p:nvPr/>
        </p:nvSpPr>
        <p:spPr>
          <a:xfrm>
            <a:off x="3942746" y="4242762"/>
            <a:ext cx="2021988" cy="771063"/>
          </a:xfrm>
          <a:prstGeom prst="wedgeEllipseCallout">
            <a:avLst>
              <a:gd name="adj1" fmla="val 6371"/>
              <a:gd name="adj2" fmla="val -126532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JÍDELNA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Oválný popisek 14">
            <a:hlinkClick r:id="rId4" action="ppaction://hlinksldjump"/>
          </p:cNvPr>
          <p:cNvSpPr/>
          <p:nvPr/>
        </p:nvSpPr>
        <p:spPr>
          <a:xfrm>
            <a:off x="8830102" y="5468112"/>
            <a:ext cx="3184478" cy="804672"/>
          </a:xfrm>
          <a:prstGeom prst="wedgeEllipseCallout">
            <a:avLst>
              <a:gd name="adj1" fmla="val 29677"/>
              <a:gd name="adj2" fmla="val -280434"/>
            </a:avLst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33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VELKÁ TĚLOCVIČNA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ný popisek 18">
            <a:hlinkClick r:id="rId5" action="ppaction://hlinksldjump"/>
          </p:cNvPr>
          <p:cNvSpPr/>
          <p:nvPr/>
        </p:nvSpPr>
        <p:spPr>
          <a:xfrm>
            <a:off x="7125749" y="1655154"/>
            <a:ext cx="2598282" cy="1065800"/>
          </a:xfrm>
          <a:prstGeom prst="wedgeEllipseCallout">
            <a:avLst>
              <a:gd name="adj1" fmla="val -112893"/>
              <a:gd name="adj2" fmla="val 13858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KMENOVÉ TŘÍDY GYMNÁZIA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ný popisek 19">
            <a:hlinkClick r:id="rId6" action="ppaction://hlinksldjump"/>
          </p:cNvPr>
          <p:cNvSpPr/>
          <p:nvPr/>
        </p:nvSpPr>
        <p:spPr>
          <a:xfrm>
            <a:off x="5311654" y="241960"/>
            <a:ext cx="3248166" cy="895477"/>
          </a:xfrm>
          <a:prstGeom prst="wedgeEllipseCallout">
            <a:avLst>
              <a:gd name="adj1" fmla="val 58084"/>
              <a:gd name="adj2" fmla="val 9414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SPORTOVIŠTĚ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Oválný popisek 20">
            <a:hlinkClick r:id="rId4" action="ppaction://hlinksldjump"/>
          </p:cNvPr>
          <p:cNvSpPr/>
          <p:nvPr/>
        </p:nvSpPr>
        <p:spPr>
          <a:xfrm>
            <a:off x="6539553" y="4628294"/>
            <a:ext cx="3184478" cy="1030976"/>
          </a:xfrm>
          <a:prstGeom prst="wedgeEllipseCallout">
            <a:avLst>
              <a:gd name="adj1" fmla="val 70991"/>
              <a:gd name="adj2" fmla="val -61018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MALÁ TĚLOCVIČNA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Oválný popisek 22">
            <a:hlinkClick r:id="rId5" action="ppaction://hlinksldjump"/>
          </p:cNvPr>
          <p:cNvSpPr/>
          <p:nvPr/>
        </p:nvSpPr>
        <p:spPr>
          <a:xfrm>
            <a:off x="1340528" y="2893324"/>
            <a:ext cx="2122787" cy="853053"/>
          </a:xfrm>
          <a:prstGeom prst="wedgeEllipseCallout">
            <a:avLst>
              <a:gd name="adj1" fmla="val 147005"/>
              <a:gd name="adj2" fmla="val -1391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ŘEDITELSTVÍ ŠKOLY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Oválný popisek 18">
            <a:hlinkClick r:id="rId5" action="ppaction://hlinksldjump"/>
          </p:cNvPr>
          <p:cNvSpPr/>
          <p:nvPr/>
        </p:nvSpPr>
        <p:spPr>
          <a:xfrm>
            <a:off x="7127322" y="1647297"/>
            <a:ext cx="2598282" cy="1065800"/>
          </a:xfrm>
          <a:prstGeom prst="wedgeEllipseCallout">
            <a:avLst>
              <a:gd name="adj1" fmla="val -126827"/>
              <a:gd name="adj2" fmla="val -1834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KMENOVÉ TŘÍDY GYMNÁZIA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ný popisek 19">
            <a:hlinkClick r:id="rId6" action="ppaction://hlinksldjump"/>
          </p:cNvPr>
          <p:cNvSpPr/>
          <p:nvPr/>
        </p:nvSpPr>
        <p:spPr>
          <a:xfrm>
            <a:off x="5321081" y="254940"/>
            <a:ext cx="3248166" cy="895477"/>
          </a:xfrm>
          <a:prstGeom prst="wedgeEllipseCallout">
            <a:avLst>
              <a:gd name="adj1" fmla="val -182508"/>
              <a:gd name="adj2" fmla="val 149942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SPORTOVIŠTĚ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701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000" y="3421952"/>
            <a:ext cx="6120000" cy="34360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5500"/>
            <a:ext cx="6120000" cy="34425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000" y="0"/>
            <a:ext cx="6120000" cy="3442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20000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_TP103462901.potx" id="{923F7AAD-468A-4DAC-AA36-55836AA26CE7}" vid="{7A874F8B-3363-435E-B036-441DEBC809EE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406</Words>
  <Application>Microsoft Office PowerPoint</Application>
  <PresentationFormat>Širokoúhlá obrazovka</PresentationFormat>
  <Paragraphs>103</Paragraphs>
  <Slides>18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Calibri</vt:lpstr>
      <vt:lpstr>Times New Roman</vt:lpstr>
      <vt:lpstr>Wingdings</vt:lpstr>
      <vt:lpstr>Education 16x9</vt:lpstr>
      <vt:lpstr>Základní škola a gymnázium Vítkov, příspěvková organizace</vt:lpstr>
      <vt:lpstr>STRUČNÉ INFORMACE</vt:lpstr>
      <vt:lpstr>Prezentace aplikace PowerPoint</vt:lpstr>
      <vt:lpstr>Prezentace aplikace PowerPoint</vt:lpstr>
      <vt:lpstr>Prezentace aplikace PowerPoint</vt:lpstr>
      <vt:lpstr>Prezentace aplikace PowerPoint</vt:lpstr>
      <vt:lpstr>ÚSPĚCHY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STIPENDIA</vt:lpstr>
      <vt:lpstr>MATURITNÍ ZKOUŠKA 2021</vt:lpstr>
      <vt:lpstr>Prezentace aplikace PowerPoint</vt:lpstr>
      <vt:lpstr>KONTAKTNÍ ÚDAJE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2021-11-12T09:12:23Z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