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59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0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53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53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16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65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3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37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82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79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05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97F2-FBD6-4544-947D-87EFF3A405FF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C7EF-9CBD-490A-8474-5DA66B0E6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2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82135"/>
            <a:ext cx="9144000" cy="62805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Soutěž mladých zoologů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89" y="1158241"/>
            <a:ext cx="8168640" cy="49867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04959" y="6313714"/>
            <a:ext cx="23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Mgr. Milena Mačáková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08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Lachtani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díky stavbě zadní končetin se </a:t>
            </a:r>
            <a:r>
              <a:rPr lang="cs-CZ" b="1" dirty="0">
                <a:solidFill>
                  <a:srgbClr val="000000"/>
                </a:solidFill>
              </a:rPr>
              <a:t>obratně pohybují i po souši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b="1" dirty="0">
                <a:solidFill>
                  <a:srgbClr val="000000"/>
                </a:solidFill>
              </a:rPr>
              <a:t>výrazné ušní boltce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učenlivý druh - zoo, </a:t>
            </a:r>
            <a:r>
              <a:rPr lang="cs-CZ" dirty="0" smtClean="0">
                <a:solidFill>
                  <a:srgbClr val="000000"/>
                </a:solidFill>
              </a:rPr>
              <a:t>cirkusy</a:t>
            </a:r>
          </a:p>
          <a:p>
            <a:pPr marL="1143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cs-CZ" dirty="0" smtClean="0">
                <a:solidFill>
                  <a:srgbClr val="000000"/>
                </a:solidFill>
              </a:rPr>
              <a:t>Lvoun hřivnatý (Jižní Amerika)</a:t>
            </a:r>
          </a:p>
          <a:p>
            <a:pPr marL="1143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cs-CZ" dirty="0" smtClean="0">
                <a:solidFill>
                  <a:srgbClr val="000000"/>
                </a:solidFill>
              </a:rPr>
              <a:t>Lachtan antarktický</a:t>
            </a:r>
          </a:p>
          <a:p>
            <a:pPr marL="1143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cs-CZ" dirty="0" smtClean="0">
                <a:solidFill>
                  <a:srgbClr val="000000"/>
                </a:solidFill>
              </a:rPr>
              <a:t>Lachtan ušatý (Beringovo moře)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Google Shape;2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25697" y="2605126"/>
            <a:ext cx="5869914" cy="399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96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Mroži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309" y="1393370"/>
            <a:ext cx="10735491" cy="5277395"/>
          </a:xfrm>
        </p:spPr>
        <p:txBody>
          <a:bodyPr>
            <a:normAutofit fontScale="85000" lnSpcReduction="20000"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mohutné, zavalité tělo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horní zuby protažené v </a:t>
            </a:r>
            <a:r>
              <a:rPr lang="cs-CZ" dirty="0" smtClean="0">
                <a:solidFill>
                  <a:srgbClr val="000000"/>
                </a:solidFill>
              </a:rPr>
              <a:t>kly - funkce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SzPts val="1800"/>
              <a:buNone/>
            </a:pPr>
            <a:r>
              <a:rPr lang="cs-CZ" b="1" dirty="0">
                <a:solidFill>
                  <a:schemeClr val="dk1"/>
                </a:solidFill>
              </a:rPr>
              <a:t>rozrážení ledu                  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SzPts val="1800"/>
              <a:buNone/>
            </a:pPr>
            <a:r>
              <a:rPr lang="cs-CZ" b="1" dirty="0">
                <a:solidFill>
                  <a:schemeClr val="dk1"/>
                </a:solidFill>
              </a:rPr>
              <a:t>podpěra                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cs-CZ" b="1" dirty="0">
                <a:solidFill>
                  <a:schemeClr val="dk1"/>
                </a:solidFill>
              </a:rPr>
              <a:t>oddělování potravy od dna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cs-CZ" b="1" dirty="0" smtClean="0">
                <a:solidFill>
                  <a:schemeClr val="dk1"/>
                </a:solidFill>
              </a:rPr>
              <a:t>souboje </a:t>
            </a:r>
            <a:r>
              <a:rPr lang="cs-CZ" b="1" dirty="0">
                <a:solidFill>
                  <a:schemeClr val="dk1"/>
                </a:solidFill>
              </a:rPr>
              <a:t>o samice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b="1" dirty="0">
                <a:solidFill>
                  <a:srgbClr val="000000"/>
                </a:solidFill>
              </a:rPr>
              <a:t>n</a:t>
            </a:r>
            <a:r>
              <a:rPr lang="cs-CZ" b="1" dirty="0" smtClean="0">
                <a:solidFill>
                  <a:srgbClr val="000000"/>
                </a:solidFill>
              </a:rPr>
              <a:t>epřítelem je medvěd lední</a:t>
            </a:r>
            <a:endParaRPr lang="cs-CZ" b="1"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hmatové </a:t>
            </a:r>
            <a:r>
              <a:rPr lang="cs-CZ" dirty="0" smtClean="0">
                <a:solidFill>
                  <a:srgbClr val="000000"/>
                </a:solidFill>
              </a:rPr>
              <a:t>vousy</a:t>
            </a:r>
          </a:p>
          <a:p>
            <a:pPr marL="11430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cs-CZ" dirty="0" smtClean="0">
                <a:solidFill>
                  <a:srgbClr val="000000"/>
                </a:solidFill>
              </a:rPr>
              <a:t>Mrož atlantský = lední – severní polokoule – kly pouze samci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4" name="Google Shape;23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9645" y="461554"/>
            <a:ext cx="6092091" cy="3770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18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– rozdělit a nastudovat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Vydra obecná – šelma</a:t>
            </a:r>
          </a:p>
          <a:p>
            <a:pPr marL="0" indent="0">
              <a:buNone/>
            </a:pPr>
            <a:r>
              <a:rPr lang="cs-CZ" dirty="0" smtClean="0"/>
              <a:t>Hlodavci</a:t>
            </a:r>
          </a:p>
          <a:p>
            <a:r>
              <a:rPr lang="cs-CZ" dirty="0" smtClean="0"/>
              <a:t>Bobr evropský – hráze, plochý ocas, největší náš hlodavec (na světě kapybara)</a:t>
            </a:r>
          </a:p>
          <a:p>
            <a:r>
              <a:rPr lang="cs-CZ" dirty="0" smtClean="0"/>
              <a:t>Nutrie říční</a:t>
            </a:r>
          </a:p>
          <a:p>
            <a:r>
              <a:rPr lang="cs-CZ" dirty="0" smtClean="0"/>
              <a:t>Ondatra </a:t>
            </a:r>
            <a:r>
              <a:rPr lang="cs-CZ" dirty="0" smtClean="0"/>
              <a:t>pižmová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Sraz v 7.50 u KD Vítkov, 30 Kč, teplé oblečení, oběd stihneme</a:t>
            </a:r>
          </a:p>
          <a:p>
            <a:pPr marL="0" indent="0">
              <a:buNone/>
            </a:pPr>
            <a:r>
              <a:rPr lang="cs-CZ" dirty="0" smtClean="0"/>
              <a:t>Název týmu popř. </a:t>
            </a:r>
            <a:r>
              <a:rPr lang="cs-CZ" smtClean="0"/>
              <a:t>náhradník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08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40823"/>
            <a:ext cx="10515600" cy="549865"/>
          </a:xfrm>
        </p:spPr>
        <p:txBody>
          <a:bodyPr>
            <a:normAutofit fontScale="90000"/>
          </a:bodyPr>
          <a:lstStyle/>
          <a:p>
            <a:r>
              <a:rPr lang="cs-CZ" dirty="0"/>
              <a:t>Tipy úspěšného soutěžícího: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➢ </a:t>
            </a:r>
            <a:r>
              <a:rPr lang="cs-CZ" dirty="0" smtClean="0"/>
              <a:t>před soutěží se domluvte na tom, kdo z družstva bude zapisovat </a:t>
            </a:r>
            <a:r>
              <a:rPr lang="cs-CZ" dirty="0" smtClean="0"/>
              <a:t>odpovědi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➢ zopakujte </a:t>
            </a:r>
            <a:r>
              <a:rPr lang="cs-CZ" dirty="0" smtClean="0"/>
              <a:t>si</a:t>
            </a:r>
            <a:r>
              <a:rPr lang="cs-CZ" dirty="0"/>
              <a:t> </a:t>
            </a:r>
            <a:r>
              <a:rPr lang="cs-CZ" dirty="0" smtClean="0"/>
              <a:t>taxonomii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➢ před psaním testu zkontrolujte, že na stole jsou pouze psací potřeby</a:t>
            </a:r>
          </a:p>
          <a:p>
            <a:pPr marL="0" indent="0">
              <a:buNone/>
            </a:pPr>
            <a:r>
              <a:rPr lang="cs-CZ" dirty="0" smtClean="0"/>
              <a:t>➢ vyplňte správně hlavičku testu – hůlkovým (velkým tiskacím) písmem </a:t>
            </a:r>
            <a:r>
              <a:rPr lang="cs-CZ" dirty="0" smtClean="0"/>
              <a:t>a označte </a:t>
            </a:r>
            <a:r>
              <a:rPr lang="cs-CZ" dirty="0" smtClean="0"/>
              <a:t>správně den</a:t>
            </a:r>
          </a:p>
          <a:p>
            <a:pPr marL="0" indent="0">
              <a:buNone/>
            </a:pPr>
            <a:r>
              <a:rPr lang="cs-CZ" dirty="0" smtClean="0"/>
              <a:t>➢ zkontrolujte, že máte správnou </a:t>
            </a:r>
            <a:r>
              <a:rPr lang="cs-CZ" dirty="0" smtClean="0"/>
              <a:t>kategorii (kategorie 2 popř. B)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➢ pište čitelně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01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40229"/>
            <a:ext cx="10515600" cy="950459"/>
          </a:xfrm>
        </p:spPr>
        <p:txBody>
          <a:bodyPr/>
          <a:lstStyle/>
          <a:p>
            <a:r>
              <a:rPr lang="cs-CZ" dirty="0"/>
              <a:t>Tipy úspěšného soutěžícího: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➢ přečtěte si důkladně celou otázku</a:t>
            </a:r>
          </a:p>
          <a:p>
            <a:pPr marL="0" indent="0">
              <a:buNone/>
            </a:pPr>
            <a:r>
              <a:rPr lang="cs-CZ" dirty="0" smtClean="0"/>
              <a:t>➢ odpovězte na položenou otázku stručně, jasně, výstižně</a:t>
            </a:r>
          </a:p>
          <a:p>
            <a:pPr marL="0" indent="0">
              <a:buNone/>
            </a:pPr>
            <a:r>
              <a:rPr lang="cs-CZ" dirty="0" smtClean="0"/>
              <a:t>➢ test má dvě strany, zkontrolujte, že jste vyplnili obě</a:t>
            </a:r>
          </a:p>
          <a:p>
            <a:pPr marL="0" indent="0">
              <a:buNone/>
            </a:pPr>
            <a:r>
              <a:rPr lang="cs-CZ" dirty="0" smtClean="0"/>
              <a:t>➢ zkontrolujte, že jste odpověděli na všechny otázky</a:t>
            </a:r>
          </a:p>
          <a:p>
            <a:pPr marL="0" indent="0">
              <a:buNone/>
            </a:pPr>
            <a:r>
              <a:rPr lang="cs-CZ" dirty="0" smtClean="0"/>
              <a:t>➢ v případě, že je u výběrových otázek určen počet správných odpovědí,</a:t>
            </a:r>
          </a:p>
          <a:p>
            <a:pPr marL="0" indent="0">
              <a:buNone/>
            </a:pPr>
            <a:r>
              <a:rPr lang="cs-CZ" dirty="0" smtClean="0"/>
              <a:t>spočítejte, zda jste vybrali opravdu tento počet odpovědí a ne více</a:t>
            </a:r>
          </a:p>
          <a:p>
            <a:pPr marL="0" indent="0">
              <a:buNone/>
            </a:pPr>
            <a:r>
              <a:rPr lang="cs-CZ" dirty="0" smtClean="0"/>
              <a:t>➢ test můžete odevzdat i dříve, ale raději využijte zbývajícího času ke kontrole odpovědí</a:t>
            </a:r>
          </a:p>
          <a:p>
            <a:pPr marL="0" indent="0">
              <a:buNone/>
            </a:pPr>
            <a:r>
              <a:rPr lang="cs-CZ" dirty="0" smtClean="0"/>
              <a:t>➢ odpovědi na sebe nepokřikujte, raďte se tiše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86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Kytovci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5623"/>
            <a:ext cx="10515600" cy="4731340"/>
          </a:xfrm>
        </p:spPr>
        <p:txBody>
          <a:bodyPr>
            <a:normAutofit fontScale="92500" lnSpcReduction="20000"/>
          </a:bodyPr>
          <a:lstStyle/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dirty="0">
                <a:solidFill>
                  <a:srgbClr val="000000"/>
                </a:solidFill>
              </a:rPr>
              <a:t>největší savci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dirty="0">
                <a:solidFill>
                  <a:srgbClr val="000000"/>
                </a:solidFill>
              </a:rPr>
              <a:t>žijí pouze v moři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dirty="0">
                <a:solidFill>
                  <a:srgbClr val="000000"/>
                </a:solidFill>
              </a:rPr>
              <a:t>přizpůsobení životu ve vodě </a:t>
            </a:r>
            <a:r>
              <a:rPr lang="cs-CZ" dirty="0" smtClean="0">
                <a:solidFill>
                  <a:srgbClr val="000000"/>
                </a:solidFill>
              </a:rPr>
              <a:t>– ploutve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b="1" dirty="0">
                <a:solidFill>
                  <a:srgbClr val="000000"/>
                </a:solidFill>
              </a:rPr>
              <a:t>v</a:t>
            </a:r>
            <a:r>
              <a:rPr lang="cs-CZ" b="1" dirty="0" smtClean="0">
                <a:solidFill>
                  <a:srgbClr val="000000"/>
                </a:solidFill>
              </a:rPr>
              <a:t>odorovná ocasní ploutev</a:t>
            </a:r>
            <a:endParaRPr lang="cs-CZ" b="1" dirty="0">
              <a:solidFill>
                <a:srgbClr val="000000"/>
              </a:solidFill>
            </a:endParaRP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dirty="0">
                <a:solidFill>
                  <a:srgbClr val="000000"/>
                </a:solidFill>
              </a:rPr>
              <a:t>chybí srst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dirty="0">
                <a:solidFill>
                  <a:srgbClr val="000000"/>
                </a:solidFill>
              </a:rPr>
              <a:t>mají silnou vrstvu podkožního tuku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b="1" dirty="0">
                <a:solidFill>
                  <a:srgbClr val="000000"/>
                </a:solidFill>
              </a:rPr>
              <a:t>echolokace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dirty="0">
                <a:solidFill>
                  <a:srgbClr val="000000"/>
                </a:solidFill>
              </a:rPr>
              <a:t>žijí v </a:t>
            </a:r>
            <a:r>
              <a:rPr lang="cs-CZ" dirty="0" smtClean="0">
                <a:solidFill>
                  <a:srgbClr val="000000"/>
                </a:solidFill>
              </a:rPr>
              <a:t>societách, potrava </a:t>
            </a:r>
            <a:r>
              <a:rPr lang="cs-CZ" b="1" dirty="0" err="1" smtClean="0">
                <a:solidFill>
                  <a:srgbClr val="000000"/>
                </a:solidFill>
              </a:rPr>
              <a:t>kril</a:t>
            </a:r>
            <a:r>
              <a:rPr lang="cs-CZ" dirty="0" smtClean="0">
                <a:solidFill>
                  <a:srgbClr val="000000"/>
                </a:solidFill>
              </a:rPr>
              <a:t>= </a:t>
            </a:r>
            <a:r>
              <a:rPr lang="cs-CZ" dirty="0" smtClean="0">
                <a:solidFill>
                  <a:srgbClr val="000000"/>
                </a:solidFill>
              </a:rPr>
              <a:t>plankton u kosticovců, dravci - ozubení</a:t>
            </a:r>
            <a:endParaRPr lang="cs-CZ" dirty="0">
              <a:solidFill>
                <a:srgbClr val="000000"/>
              </a:solidFill>
            </a:endParaRP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cs-CZ" dirty="0">
                <a:solidFill>
                  <a:srgbClr val="000000"/>
                </a:solidFill>
              </a:rPr>
              <a:t>samice rodí jedno mládě</a:t>
            </a:r>
          </a:p>
          <a:p>
            <a:endParaRPr lang="cs-CZ" dirty="0"/>
          </a:p>
        </p:txBody>
      </p:sp>
      <p:pic>
        <p:nvPicPr>
          <p:cNvPr id="4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14011" y="168723"/>
            <a:ext cx="5438746" cy="384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25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Kosticovci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794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b="1" dirty="0"/>
              <a:t>Kostice</a:t>
            </a:r>
            <a:r>
              <a:rPr lang="cs-CZ" dirty="0"/>
              <a:t> </a:t>
            </a:r>
            <a:r>
              <a:rPr lang="cs-CZ" dirty="0" smtClean="0"/>
              <a:t>= útvary </a:t>
            </a:r>
            <a:r>
              <a:rPr lang="cs-CZ" dirty="0"/>
              <a:t>v ústní dutině </a:t>
            </a:r>
            <a:r>
              <a:rPr lang="cs-CZ" dirty="0" smtClean="0"/>
              <a:t>z keratinu (vlasy, nehty) </a:t>
            </a:r>
            <a:endParaRPr lang="cs-CZ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dirty="0"/>
              <a:t>Slouží k filtraci </a:t>
            </a:r>
            <a:r>
              <a:rPr lang="cs-CZ" dirty="0" smtClean="0"/>
              <a:t>potravy, dříve korzety, deštníky, luk, podprsenky…..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dirty="0" smtClean="0"/>
              <a:t>Vodu </a:t>
            </a:r>
            <a:r>
              <a:rPr lang="cs-CZ" dirty="0"/>
              <a:t>s planktonem přecedí přes kostice jako přes </a:t>
            </a:r>
            <a:r>
              <a:rPr lang="cs-CZ" dirty="0" smtClean="0"/>
              <a:t>síto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b="1" dirty="0"/>
              <a:t>2</a:t>
            </a:r>
            <a:r>
              <a:rPr lang="cs-CZ" b="1" dirty="0" smtClean="0"/>
              <a:t> dýchací otvory, delší spodní čelist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 smtClean="0"/>
              <a:t>Plejtvák obrovský – největší savec – 24 m, 150 000 kg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 smtClean="0"/>
              <a:t>Plejtvák </a:t>
            </a:r>
            <a:r>
              <a:rPr lang="cs-CZ" b="1" dirty="0" err="1" smtClean="0"/>
              <a:t>myšok</a:t>
            </a:r>
            <a:r>
              <a:rPr lang="cs-CZ" b="1" dirty="0" smtClean="0"/>
              <a:t> – Národní muzeum Praha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 smtClean="0"/>
              <a:t>Velryba grónská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 smtClean="0"/>
              <a:t>Keporkak</a:t>
            </a:r>
            <a:endParaRPr lang="cs-CZ" dirty="0"/>
          </a:p>
        </p:txBody>
      </p:sp>
      <p:pic>
        <p:nvPicPr>
          <p:cNvPr id="4" name="Google Shape;14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14650" y="3513614"/>
            <a:ext cx="5077350" cy="3334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37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Ozubení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Stejné zuby – dravci</a:t>
            </a:r>
          </a:p>
          <a:p>
            <a:r>
              <a:rPr lang="cs-CZ" b="1" dirty="0" smtClean="0"/>
              <a:t>1 dýchací otvor</a:t>
            </a:r>
          </a:p>
          <a:p>
            <a:r>
              <a:rPr lang="cs-CZ" b="1" dirty="0" smtClean="0"/>
              <a:t>Stejně dlouhé čelisti</a:t>
            </a:r>
          </a:p>
          <a:p>
            <a:r>
              <a:rPr lang="cs-CZ" dirty="0" smtClean="0"/>
              <a:t>Delfín skákavý</a:t>
            </a:r>
          </a:p>
          <a:p>
            <a:r>
              <a:rPr lang="cs-CZ" dirty="0" smtClean="0"/>
              <a:t>Kosatka dravá (obávaný predátor)</a:t>
            </a:r>
          </a:p>
          <a:p>
            <a:r>
              <a:rPr lang="cs-CZ" dirty="0" smtClean="0"/>
              <a:t>Běluha severní</a:t>
            </a:r>
          </a:p>
          <a:p>
            <a:r>
              <a:rPr lang="cs-CZ" dirty="0" smtClean="0"/>
              <a:t>Narval jednorohý (1 dlouhý roh = zub – levý špičák)</a:t>
            </a:r>
            <a:endParaRPr lang="cs-CZ" dirty="0"/>
          </a:p>
        </p:txBody>
      </p:sp>
      <p:pic>
        <p:nvPicPr>
          <p:cNvPr id="4" name="Google Shape;24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5548" y="-11884"/>
            <a:ext cx="6148252" cy="3675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12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Ploutvonožci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881" y="1480457"/>
            <a:ext cx="11930742" cy="5242560"/>
          </a:xfrm>
        </p:spPr>
        <p:txBody>
          <a:bodyPr>
            <a:noAutofit/>
          </a:bodyPr>
          <a:lstStyle/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skupina </a:t>
            </a:r>
            <a:r>
              <a:rPr lang="cs-CZ" dirty="0" smtClean="0">
                <a:solidFill>
                  <a:srgbClr val="000000"/>
                </a:solidFill>
              </a:rPr>
              <a:t>šelem, přizpůsobeni </a:t>
            </a:r>
            <a:r>
              <a:rPr lang="cs-CZ" dirty="0">
                <a:solidFill>
                  <a:srgbClr val="000000"/>
                </a:solidFill>
              </a:rPr>
              <a:t>životu ve </a:t>
            </a:r>
            <a:r>
              <a:rPr lang="cs-CZ" dirty="0" smtClean="0">
                <a:solidFill>
                  <a:srgbClr val="000000"/>
                </a:solidFill>
              </a:rPr>
              <a:t>vodě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m</a:t>
            </a:r>
            <a:r>
              <a:rPr lang="cs-CZ" dirty="0" smtClean="0">
                <a:solidFill>
                  <a:srgbClr val="000000"/>
                </a:solidFill>
              </a:rPr>
              <a:t>asožravci (hlavonožci, ryby), hustá srst</a:t>
            </a:r>
            <a:endParaRPr lang="cs-CZ"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výborní </a:t>
            </a:r>
            <a:r>
              <a:rPr lang="cs-CZ" dirty="0" smtClean="0">
                <a:solidFill>
                  <a:srgbClr val="000000"/>
                </a:solidFill>
              </a:rPr>
              <a:t>plavci, končetiny </a:t>
            </a:r>
            <a:r>
              <a:rPr lang="cs-CZ" dirty="0">
                <a:solidFill>
                  <a:srgbClr val="000000"/>
                </a:solidFill>
              </a:rPr>
              <a:t>se přeměnily v ploutve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mohutná vrstva podkožního tuku je chrání proti chladu + zásobárna energie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 smtClean="0">
                <a:solidFill>
                  <a:srgbClr val="000000"/>
                </a:solidFill>
              </a:rPr>
              <a:t>tuleni, lachtani, mroži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Největším ploutvonožcem je rypouš sloní.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Dosahuje délky až 6 m a váží až 5 tun.</a:t>
            </a:r>
          </a:p>
          <a:p>
            <a:pPr marL="114300" lvl="0" indent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711" y="530587"/>
            <a:ext cx="4320408" cy="28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Tuleni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4914220"/>
          </a:xfrm>
        </p:spPr>
        <p:txBody>
          <a:bodyPr/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válcovité </a:t>
            </a:r>
            <a:r>
              <a:rPr lang="cs-CZ" dirty="0" smtClean="0">
                <a:solidFill>
                  <a:srgbClr val="000000"/>
                </a:solidFill>
              </a:rPr>
              <a:t>tělo, dva druhy jezerní</a:t>
            </a:r>
            <a:endParaRPr lang="cs-CZ"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b="1" dirty="0">
                <a:solidFill>
                  <a:srgbClr val="000000"/>
                </a:solidFill>
              </a:rPr>
              <a:t>chybí ušní </a:t>
            </a:r>
            <a:r>
              <a:rPr lang="cs-CZ" b="1" dirty="0" smtClean="0">
                <a:solidFill>
                  <a:srgbClr val="000000"/>
                </a:solidFill>
              </a:rPr>
              <a:t>boltce, plazení po zemi</a:t>
            </a:r>
            <a:endParaRPr lang="cs-CZ" b="1"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cs-CZ" dirty="0">
                <a:solidFill>
                  <a:srgbClr val="000000"/>
                </a:solidFill>
              </a:rPr>
              <a:t>živí se nejen rybami, ale i hlavonožci, tučňáky či jinými ploutvonožci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Google Shape;17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756" y="3431866"/>
            <a:ext cx="3487600" cy="23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092" y="3480791"/>
            <a:ext cx="3270976" cy="23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1428206" y="605245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Rypouš sloní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12092" y="6176963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Tuleň leopardí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34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Tuleni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8503"/>
            <a:ext cx="10515600" cy="454846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cs-CZ" b="1" dirty="0" smtClean="0">
                <a:solidFill>
                  <a:srgbClr val="000000"/>
                </a:solidFill>
              </a:rPr>
              <a:t>Čepcol hřebenatý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cs-CZ" dirty="0" smtClean="0">
                <a:solidFill>
                  <a:srgbClr val="000000"/>
                </a:solidFill>
              </a:rPr>
              <a:t>Čepcol </a:t>
            </a:r>
            <a:r>
              <a:rPr lang="cs-CZ" dirty="0">
                <a:solidFill>
                  <a:srgbClr val="000000"/>
                </a:solidFill>
              </a:rPr>
              <a:t>žije v severním Atlantiku a Arktidě, </a:t>
            </a:r>
            <a:endParaRPr lang="cs-CZ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cs-CZ" dirty="0" smtClean="0">
                <a:solidFill>
                  <a:srgbClr val="000000"/>
                </a:solidFill>
              </a:rPr>
              <a:t>v </a:t>
            </a:r>
            <a:r>
              <a:rPr lang="cs-CZ" dirty="0">
                <a:solidFill>
                  <a:srgbClr val="000000"/>
                </a:solidFill>
              </a:rPr>
              <a:t>oblastech Labradoru a </a:t>
            </a:r>
            <a:r>
              <a:rPr lang="cs-CZ" dirty="0" smtClean="0">
                <a:solidFill>
                  <a:srgbClr val="000000"/>
                </a:solidFill>
              </a:rPr>
              <a:t>Newfoundlandu</a:t>
            </a:r>
            <a:endParaRPr lang="cs-CZ" dirty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cs-CZ" dirty="0">
                <a:solidFill>
                  <a:srgbClr val="000000"/>
                </a:solidFill>
              </a:rPr>
              <a:t>Samci mají zvláštní </a:t>
            </a:r>
            <a:r>
              <a:rPr lang="cs-CZ" b="1" dirty="0">
                <a:solidFill>
                  <a:srgbClr val="000000"/>
                </a:solidFill>
              </a:rPr>
              <a:t>nafukovací vak</a:t>
            </a:r>
            <a:r>
              <a:rPr lang="cs-CZ" dirty="0">
                <a:solidFill>
                  <a:srgbClr val="000000"/>
                </a:solidFill>
              </a:rPr>
              <a:t>, </a:t>
            </a:r>
            <a:endParaRPr lang="cs-CZ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cs-CZ" dirty="0" smtClean="0">
                <a:solidFill>
                  <a:srgbClr val="000000"/>
                </a:solidFill>
              </a:rPr>
              <a:t>který </a:t>
            </a:r>
            <a:r>
              <a:rPr lang="cs-CZ" dirty="0">
                <a:solidFill>
                  <a:srgbClr val="000000"/>
                </a:solidFill>
              </a:rPr>
              <a:t>může být velký jako fotbalový míč.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124" y="204797"/>
            <a:ext cx="4327925" cy="32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5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547</Words>
  <Application>Microsoft Office PowerPoint</Application>
  <PresentationFormat>Širokoúhlá obrazovka</PresentationFormat>
  <Paragraphs>95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Soutěž mladých zoologů</vt:lpstr>
      <vt:lpstr>Tipy úspěšného soutěžícího: </vt:lpstr>
      <vt:lpstr>Tipy úspěšného soutěžícího:</vt:lpstr>
      <vt:lpstr>Kytovci</vt:lpstr>
      <vt:lpstr>Kosticovci</vt:lpstr>
      <vt:lpstr>Ozubení</vt:lpstr>
      <vt:lpstr>Ploutvonožci</vt:lpstr>
      <vt:lpstr>Tuleni</vt:lpstr>
      <vt:lpstr>Tuleni</vt:lpstr>
      <vt:lpstr>Lachtani</vt:lpstr>
      <vt:lpstr>Mroži</vt:lpstr>
      <vt:lpstr>Ostatní – rozdělit a nastudovat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Soutěž mladých zoologů</dc:title>
  <dc:creator>Milena Mačáková</dc:creator>
  <cp:lastModifiedBy>Milena Mačáková</cp:lastModifiedBy>
  <cp:revision>8</cp:revision>
  <dcterms:created xsi:type="dcterms:W3CDTF">2024-11-04T07:30:46Z</dcterms:created>
  <dcterms:modified xsi:type="dcterms:W3CDTF">2024-11-06T04:44:36Z</dcterms:modified>
</cp:coreProperties>
</file>